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
  </p:notesMasterIdLst>
  <p:sldIdLst>
    <p:sldId id="257" r:id="rId2"/>
    <p:sldId id="258" r:id="rId3"/>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9933FF"/>
    <a:srgbClr val="CC0099"/>
    <a:srgbClr val="9999FF"/>
    <a:srgbClr val="FFCCFF"/>
    <a:srgbClr val="FFFFCC"/>
    <a:srgbClr val="FF99FF"/>
    <a:srgbClr val="FFFF99"/>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282" autoAdjust="0"/>
    <p:restoredTop sz="93119" autoAdjust="0"/>
  </p:normalViewPr>
  <p:slideViewPr>
    <p:cSldViewPr>
      <p:cViewPr>
        <p:scale>
          <a:sx n="60" d="100"/>
          <a:sy n="60" d="100"/>
        </p:scale>
        <p:origin x="1712" y="-732"/>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5F8297F-707A-4C6B-9367-A0E50AEB7A67}" type="datetimeFigureOut">
              <a:rPr lang="en-GB" smtClean="0"/>
              <a:t>17/06/2024</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33D6D6-44BE-4ACA-B020-2144CE28B6F4}" type="slidenum">
              <a:rPr lang="en-GB" smtClean="0"/>
              <a:t>‹#›</a:t>
            </a:fld>
            <a:endParaRPr lang="en-GB"/>
          </a:p>
        </p:txBody>
      </p:sp>
    </p:spTree>
    <p:extLst>
      <p:ext uri="{BB962C8B-B14F-4D97-AF65-F5344CB8AC3E}">
        <p14:creationId xmlns:p14="http://schemas.microsoft.com/office/powerpoint/2010/main" val="2695210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1</a:t>
            </a:fld>
            <a:endParaRPr lang="en-GB" dirty="0"/>
          </a:p>
        </p:txBody>
      </p:sp>
    </p:spTree>
    <p:extLst>
      <p:ext uri="{BB962C8B-B14F-4D97-AF65-F5344CB8AC3E}">
        <p14:creationId xmlns:p14="http://schemas.microsoft.com/office/powerpoint/2010/main" val="2288549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2</a:t>
            </a:fld>
            <a:endParaRPr lang="en-GB" dirty="0"/>
          </a:p>
        </p:txBody>
      </p:sp>
    </p:spTree>
    <p:extLst>
      <p:ext uri="{BB962C8B-B14F-4D97-AF65-F5344CB8AC3E}">
        <p14:creationId xmlns:p14="http://schemas.microsoft.com/office/powerpoint/2010/main" val="555785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037037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41983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B48DC6-610F-4C6D-B249-E1E4DD1090C7}"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42759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B48DC6-610F-4C6D-B249-E1E4DD1090C7}"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381480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B48DC6-610F-4C6D-B249-E1E4DD1090C7}" type="datetimeFigureOut">
              <a:rPr lang="en-GB" smtClean="0"/>
              <a:t>17/06/2024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793070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B48DC6-610F-4C6D-B249-E1E4DD1090C7}" type="datetimeFigureOut">
              <a:rPr lang="en-GB" smtClean="0"/>
              <a:t>17/06/2024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69930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48DC6-610F-4C6D-B249-E1E4DD1090C7}" type="datetimeFigureOut">
              <a:rPr lang="en-GB" smtClean="0"/>
              <a:t>17/06/2024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129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3847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17/06/2024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3094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9821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17/06/2024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2524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ECB48DC6-610F-4C6D-B249-E1E4DD1090C7}" type="datetimeFigureOut">
              <a:rPr lang="en-GB" smtClean="0"/>
              <a:t>17/06/2024</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2E176AA-1179-499B-9B22-3137002D0890}" type="slidenum">
              <a:rPr lang="en-GB" smtClean="0"/>
              <a:t>‹#›</a:t>
            </a:fld>
            <a:endParaRPr lang="en-GB"/>
          </a:p>
        </p:txBody>
      </p:sp>
    </p:spTree>
    <p:extLst>
      <p:ext uri="{BB962C8B-B14F-4D97-AF65-F5344CB8AC3E}">
        <p14:creationId xmlns:p14="http://schemas.microsoft.com/office/powerpoint/2010/main" val="263135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13" Type="http://schemas.openxmlformats.org/officeDocument/2006/relationships/image" Target="../media/image10.jpeg"/><Relationship Id="rId3" Type="http://schemas.openxmlformats.org/officeDocument/2006/relationships/image" Target="../media/image1.jpg"/><Relationship Id="rId7" Type="http://schemas.openxmlformats.org/officeDocument/2006/relationships/image" Target="../media/image4.jpg"/><Relationship Id="rId12"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jpeg"/><Relationship Id="rId11" Type="http://schemas.openxmlformats.org/officeDocument/2006/relationships/image" Target="../media/image8.jpeg"/><Relationship Id="rId5" Type="http://schemas.openxmlformats.org/officeDocument/2006/relationships/hyperlink" Target="mailto:Treehouseclub@lawn.derby.sch.uk" TargetMode="External"/><Relationship Id="rId10" Type="http://schemas.openxmlformats.org/officeDocument/2006/relationships/image" Target="../media/image7.jpeg"/><Relationship Id="rId4" Type="http://schemas.openxmlformats.org/officeDocument/2006/relationships/image" Target="../media/image2.emf"/><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1.jp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jpeg"/><Relationship Id="rId11" Type="http://schemas.openxmlformats.org/officeDocument/2006/relationships/image" Target="../media/image17.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2.emf"/><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047821" y="-63421"/>
            <a:ext cx="5899950" cy="1077218"/>
          </a:xfrm>
          <a:prstGeom prst="rect">
            <a:avLst/>
          </a:prstGeom>
          <a:noFill/>
        </p:spPr>
        <p:txBody>
          <a:bodyPr wrap="square" rtlCol="0">
            <a:spAutoFit/>
          </a:bodyPr>
          <a:lstStyle/>
          <a:p>
            <a:pPr algn="ctr"/>
            <a:r>
              <a:rPr lang="en-GB" sz="3200" b="1" dirty="0">
                <a:solidFill>
                  <a:srgbClr val="00B050"/>
                </a:solidFill>
              </a:rPr>
              <a:t>Treehouse Newsletter</a:t>
            </a:r>
          </a:p>
          <a:p>
            <a:pPr algn="ctr"/>
            <a:r>
              <a:rPr lang="en-GB" sz="3200" b="1" dirty="0">
                <a:solidFill>
                  <a:srgbClr val="00B050"/>
                </a:solidFill>
              </a:rPr>
              <a:t>Summer 2024</a:t>
            </a:r>
          </a:p>
        </p:txBody>
      </p:sp>
      <p:sp>
        <p:nvSpPr>
          <p:cNvPr id="8" name="Rectangle 7"/>
          <p:cNvSpPr/>
          <p:nvPr/>
        </p:nvSpPr>
        <p:spPr>
          <a:xfrm>
            <a:off x="-1643" y="8598879"/>
            <a:ext cx="6851521" cy="54512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893" y="66214"/>
            <a:ext cx="1484783" cy="841785"/>
          </a:xfrm>
          <a:prstGeom prst="rect">
            <a:avLst/>
          </a:prstGeom>
          <a:noFill/>
          <a:ln>
            <a:noFill/>
          </a:ln>
        </p:spPr>
      </p:pic>
      <p:sp>
        <p:nvSpPr>
          <p:cNvPr id="5" name="TextBox 4">
            <a:extLst>
              <a:ext uri="{FF2B5EF4-FFF2-40B4-BE49-F238E27FC236}">
                <a16:creationId xmlns:a16="http://schemas.microsoft.com/office/drawing/2014/main" id="{70F15160-6D49-44F8-BD5C-11B27618C354}"/>
              </a:ext>
            </a:extLst>
          </p:cNvPr>
          <p:cNvSpPr txBox="1"/>
          <p:nvPr/>
        </p:nvSpPr>
        <p:spPr>
          <a:xfrm>
            <a:off x="0" y="1013797"/>
            <a:ext cx="6849878" cy="738664"/>
          </a:xfrm>
          <a:prstGeom prst="rect">
            <a:avLst/>
          </a:prstGeom>
          <a:noFill/>
        </p:spPr>
        <p:txBody>
          <a:bodyPr wrap="square" rtlCol="0">
            <a:spAutoFit/>
          </a:bodyPr>
          <a:lstStyle/>
          <a:p>
            <a:pPr algn="just"/>
            <a:r>
              <a:rPr lang="en-GB" sz="1400" dirty="0">
                <a:latin typeface="+mj-lt"/>
              </a:rPr>
              <a:t>Welcome to the latest Treehouse Newsletter of the academic year. We have had an excellent year so far, we’ve been exploring new areas and we’ve enjoyed seeing the children develop as people, both in their play time and their education. </a:t>
            </a:r>
          </a:p>
        </p:txBody>
      </p:sp>
      <p:sp>
        <p:nvSpPr>
          <p:cNvPr id="7" name="TextBox 6">
            <a:extLst>
              <a:ext uri="{FF2B5EF4-FFF2-40B4-BE49-F238E27FC236}">
                <a16:creationId xmlns:a16="http://schemas.microsoft.com/office/drawing/2014/main" id="{8D38A0F3-60EB-4C2B-9AE1-F08FE4882EDE}"/>
              </a:ext>
            </a:extLst>
          </p:cNvPr>
          <p:cNvSpPr txBox="1"/>
          <p:nvPr/>
        </p:nvSpPr>
        <p:spPr>
          <a:xfrm>
            <a:off x="137286" y="1796857"/>
            <a:ext cx="3264646" cy="1261884"/>
          </a:xfrm>
          <a:prstGeom prst="rect">
            <a:avLst/>
          </a:prstGeom>
          <a:noFill/>
          <a:ln w="57150">
            <a:solidFill>
              <a:srgbClr val="00B050"/>
            </a:solidFill>
          </a:ln>
        </p:spPr>
        <p:txBody>
          <a:bodyPr wrap="square" rtlCol="0">
            <a:spAutoFit/>
          </a:bodyPr>
          <a:lstStyle/>
          <a:p>
            <a:r>
              <a:rPr lang="en-GB" sz="1600" b="1" dirty="0">
                <a:latin typeface="+mj-lt"/>
              </a:rPr>
              <a:t>Who is in the Treehouse team?</a:t>
            </a:r>
          </a:p>
          <a:p>
            <a:r>
              <a:rPr lang="en-GB" sz="1200" dirty="0">
                <a:latin typeface="+mj-lt"/>
              </a:rPr>
              <a:t>Mr Gregory, Mrs Buxton, Mrs Copeland, Mr Yusuf, Miss Bucklow, Mrs Swain, Mr Billings, Mrs Holder, Mrs Di Girolamo &amp; Mrs Billings. We also have Mrs Hambleton and Mr Hancock visiting Treehouse throughout the week.</a:t>
            </a:r>
          </a:p>
        </p:txBody>
      </p:sp>
      <p:sp>
        <p:nvSpPr>
          <p:cNvPr id="9" name="TextBox 8">
            <a:extLst>
              <a:ext uri="{FF2B5EF4-FFF2-40B4-BE49-F238E27FC236}">
                <a16:creationId xmlns:a16="http://schemas.microsoft.com/office/drawing/2014/main" id="{A39AE106-3DB1-4662-9DAB-6A43613D16C6}"/>
              </a:ext>
            </a:extLst>
          </p:cNvPr>
          <p:cNvSpPr txBox="1"/>
          <p:nvPr/>
        </p:nvSpPr>
        <p:spPr>
          <a:xfrm>
            <a:off x="3470078" y="3093658"/>
            <a:ext cx="3289936" cy="2062103"/>
          </a:xfrm>
          <a:prstGeom prst="rect">
            <a:avLst/>
          </a:prstGeom>
          <a:noFill/>
          <a:ln w="57150">
            <a:solidFill>
              <a:srgbClr val="00B050"/>
            </a:solidFill>
          </a:ln>
        </p:spPr>
        <p:txBody>
          <a:bodyPr wrap="square" rtlCol="0">
            <a:spAutoFit/>
          </a:bodyPr>
          <a:lstStyle/>
          <a:p>
            <a:r>
              <a:rPr lang="en-GB" sz="1600" b="1" dirty="0"/>
              <a:t>What times do Treehouse run and how do I book?</a:t>
            </a:r>
          </a:p>
          <a:p>
            <a:r>
              <a:rPr lang="en-GB" sz="1200" dirty="0"/>
              <a:t>Treehouse runs Monday to Friday. Breakfast Club opens at </a:t>
            </a:r>
            <a:r>
              <a:rPr lang="en-GB" sz="1200" dirty="0">
                <a:solidFill>
                  <a:srgbClr val="00B050"/>
                </a:solidFill>
              </a:rPr>
              <a:t>07:00am</a:t>
            </a:r>
            <a:r>
              <a:rPr lang="en-GB" sz="1200" dirty="0"/>
              <a:t> and we take the children to their classes just before the gate opens at </a:t>
            </a:r>
            <a:r>
              <a:rPr lang="en-GB" sz="1200" dirty="0">
                <a:solidFill>
                  <a:srgbClr val="FF0000"/>
                </a:solidFill>
              </a:rPr>
              <a:t>8:40am</a:t>
            </a:r>
            <a:r>
              <a:rPr lang="en-GB" sz="1200" dirty="0"/>
              <a:t>. The After School Club closes at </a:t>
            </a:r>
            <a:r>
              <a:rPr lang="en-GB" sz="1200" dirty="0">
                <a:solidFill>
                  <a:srgbClr val="FF0000"/>
                </a:solidFill>
              </a:rPr>
              <a:t>18:00</a:t>
            </a:r>
            <a:r>
              <a:rPr lang="en-GB" sz="1200" dirty="0"/>
              <a:t>. We do offer part sessions as well, please call the office on </a:t>
            </a:r>
            <a:r>
              <a:rPr lang="en-GB" sz="1200" b="1" dirty="0"/>
              <a:t>01332 550178 </a:t>
            </a:r>
            <a:r>
              <a:rPr lang="en-GB" sz="1200" dirty="0"/>
              <a:t>or email </a:t>
            </a:r>
            <a:r>
              <a:rPr lang="en-GB" sz="1200" dirty="0">
                <a:hlinkClick r:id="rId5"/>
              </a:rPr>
              <a:t>Treehouseclub@lawn.derby.sch.uk</a:t>
            </a:r>
            <a:r>
              <a:rPr lang="en-GB" sz="1200" dirty="0"/>
              <a:t> for more information.</a:t>
            </a:r>
          </a:p>
        </p:txBody>
      </p:sp>
      <p:sp>
        <p:nvSpPr>
          <p:cNvPr id="14" name="TextBox 13">
            <a:extLst>
              <a:ext uri="{FF2B5EF4-FFF2-40B4-BE49-F238E27FC236}">
                <a16:creationId xmlns:a16="http://schemas.microsoft.com/office/drawing/2014/main" id="{5CAEF7EA-D000-4FCF-A77D-F51B9131FEF7}"/>
              </a:ext>
            </a:extLst>
          </p:cNvPr>
          <p:cNvSpPr txBox="1"/>
          <p:nvPr/>
        </p:nvSpPr>
        <p:spPr>
          <a:xfrm>
            <a:off x="119463" y="4823376"/>
            <a:ext cx="3268460" cy="1261884"/>
          </a:xfrm>
          <a:prstGeom prst="rect">
            <a:avLst/>
          </a:prstGeom>
          <a:noFill/>
          <a:ln w="57150">
            <a:solidFill>
              <a:srgbClr val="00B050"/>
            </a:solidFill>
          </a:ln>
        </p:spPr>
        <p:txBody>
          <a:bodyPr wrap="square" rtlCol="0">
            <a:spAutoFit/>
          </a:bodyPr>
          <a:lstStyle/>
          <a:p>
            <a:r>
              <a:rPr lang="en-GB" sz="1600" b="1" dirty="0"/>
              <a:t>What do I do if I need to cancel?</a:t>
            </a:r>
          </a:p>
          <a:p>
            <a:r>
              <a:rPr lang="en-GB" sz="1200" dirty="0"/>
              <a:t>For safeguarding reasons, please </a:t>
            </a:r>
            <a:r>
              <a:rPr lang="en-GB" sz="1200" b="1" u="sng" dirty="0"/>
              <a:t>always</a:t>
            </a:r>
            <a:r>
              <a:rPr lang="en-GB" sz="1200" dirty="0"/>
              <a:t> inform us if you need to cancel your child's place with as much notice as possible. This means we can release the space for others on the waiting list. </a:t>
            </a:r>
          </a:p>
          <a:p>
            <a:r>
              <a:rPr lang="en-GB" sz="1200" dirty="0"/>
              <a:t>To cancel please ring </a:t>
            </a:r>
            <a:r>
              <a:rPr lang="en-GB" sz="1200" b="1" dirty="0"/>
              <a:t>01332 550178</a:t>
            </a:r>
            <a:r>
              <a:rPr lang="en-GB" sz="1200" dirty="0"/>
              <a:t>. </a:t>
            </a:r>
          </a:p>
        </p:txBody>
      </p:sp>
      <p:sp>
        <p:nvSpPr>
          <p:cNvPr id="17" name="TextBox 16">
            <a:extLst>
              <a:ext uri="{FF2B5EF4-FFF2-40B4-BE49-F238E27FC236}">
                <a16:creationId xmlns:a16="http://schemas.microsoft.com/office/drawing/2014/main" id="{CBC2092F-6491-4FA6-8819-2DFBB42069DC}"/>
              </a:ext>
            </a:extLst>
          </p:cNvPr>
          <p:cNvSpPr txBox="1"/>
          <p:nvPr/>
        </p:nvSpPr>
        <p:spPr>
          <a:xfrm>
            <a:off x="2309932" y="6160179"/>
            <a:ext cx="4515111" cy="2369880"/>
          </a:xfrm>
          <a:prstGeom prst="rect">
            <a:avLst/>
          </a:prstGeom>
          <a:noFill/>
          <a:ln w="57150">
            <a:solidFill>
              <a:srgbClr val="00B050"/>
            </a:solidFill>
          </a:ln>
        </p:spPr>
        <p:txBody>
          <a:bodyPr wrap="square" rtlCol="0">
            <a:spAutoFit/>
          </a:bodyPr>
          <a:lstStyle/>
          <a:p>
            <a:r>
              <a:rPr lang="en-GB" sz="1600" b="1" dirty="0"/>
              <a:t>Treehouse Manager – Mr Gregory</a:t>
            </a:r>
            <a:br>
              <a:rPr lang="en-GB" sz="1600" b="1" dirty="0"/>
            </a:br>
            <a:r>
              <a:rPr lang="en-GB" sz="1200" dirty="0"/>
              <a:t>Let me take this opportunity to introduce myself to you all! I am Mr Gregory, some of you will have seen me at the gate in the evenings, I’ve been working at Treehouse since October 2023 and I’ve been a part of Lawn since February 2023, having started working in the kitchen. I’m now Treehouse Manager so if there’s anything you want to discuss please feel free to get in contact! My background is the world of football coaching, I spent 5 years with an u13s football team, taking them up to u18s level this year, so I love getting outside with the children to help them develop their motor skills and nurture their interests in sport. I also play for a rugby team in Derby so often enjoy chucking the ball around with those who are interested! </a:t>
            </a:r>
            <a:endParaRPr lang="en-GB" sz="1600" b="1" dirty="0"/>
          </a:p>
        </p:txBody>
      </p:sp>
      <p:pic>
        <p:nvPicPr>
          <p:cNvPr id="6" name="Picture 5">
            <a:extLst>
              <a:ext uri="{FF2B5EF4-FFF2-40B4-BE49-F238E27FC236}">
                <a16:creationId xmlns:a16="http://schemas.microsoft.com/office/drawing/2014/main" id="{F3E5C77B-DA4F-40CE-8168-59C718D8F89D}"/>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04129" y="1773547"/>
            <a:ext cx="936105" cy="1243936"/>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2E047FF5-E6DC-4C31-BD8B-B2B59C50A9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09305" y="1547664"/>
            <a:ext cx="936105" cy="1442257"/>
          </a:xfrm>
          <a:prstGeom prst="rect">
            <a:avLst/>
          </a:prstGeom>
        </p:spPr>
      </p:pic>
      <p:pic>
        <p:nvPicPr>
          <p:cNvPr id="15" name="Picture 14">
            <a:extLst>
              <a:ext uri="{FF2B5EF4-FFF2-40B4-BE49-F238E27FC236}">
                <a16:creationId xmlns:a16="http://schemas.microsoft.com/office/drawing/2014/main" id="{7637C6C1-7E13-4EB2-B852-5FA776B91E1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33256" y="1550727"/>
            <a:ext cx="1026759" cy="1439194"/>
          </a:xfrm>
          <a:prstGeom prst="rect">
            <a:avLst/>
          </a:prstGeom>
        </p:spPr>
      </p:pic>
      <p:pic>
        <p:nvPicPr>
          <p:cNvPr id="11" name="Picture 10">
            <a:extLst>
              <a:ext uri="{FF2B5EF4-FFF2-40B4-BE49-F238E27FC236}">
                <a16:creationId xmlns:a16="http://schemas.microsoft.com/office/drawing/2014/main" id="{6B1536DB-1270-42C8-B93B-90705CB697E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69000" y="3159446"/>
            <a:ext cx="1191759" cy="1589011"/>
          </a:xfrm>
          <a:prstGeom prst="rect">
            <a:avLst/>
          </a:prstGeom>
        </p:spPr>
      </p:pic>
      <p:pic>
        <p:nvPicPr>
          <p:cNvPr id="19" name="Picture 18">
            <a:extLst>
              <a:ext uri="{FF2B5EF4-FFF2-40B4-BE49-F238E27FC236}">
                <a16:creationId xmlns:a16="http://schemas.microsoft.com/office/drawing/2014/main" id="{7EEF8922-EB50-45DE-8A59-F22FB011F6F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32656" y="6192796"/>
            <a:ext cx="1679903" cy="2258759"/>
          </a:xfrm>
          <a:prstGeom prst="rect">
            <a:avLst/>
          </a:prstGeom>
        </p:spPr>
      </p:pic>
      <p:pic>
        <p:nvPicPr>
          <p:cNvPr id="21" name="Picture 20">
            <a:extLst>
              <a:ext uri="{FF2B5EF4-FFF2-40B4-BE49-F238E27FC236}">
                <a16:creationId xmlns:a16="http://schemas.microsoft.com/office/drawing/2014/main" id="{427C9A79-7C86-4754-8D83-C5E9B4E9C0C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442914" y="3158013"/>
            <a:ext cx="1882976" cy="1589010"/>
          </a:xfrm>
          <a:prstGeom prst="rect">
            <a:avLst/>
          </a:prstGeom>
        </p:spPr>
      </p:pic>
      <p:pic>
        <p:nvPicPr>
          <p:cNvPr id="23" name="Picture 22">
            <a:extLst>
              <a:ext uri="{FF2B5EF4-FFF2-40B4-BE49-F238E27FC236}">
                <a16:creationId xmlns:a16="http://schemas.microsoft.com/office/drawing/2014/main" id="{B7309D63-2CAE-4B90-8DD0-388A7FDE59D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3519674" y="5224580"/>
            <a:ext cx="1277478" cy="860679"/>
          </a:xfrm>
          <a:prstGeom prst="rect">
            <a:avLst/>
          </a:prstGeom>
        </p:spPr>
      </p:pic>
      <p:pic>
        <p:nvPicPr>
          <p:cNvPr id="25" name="Picture 24">
            <a:extLst>
              <a:ext uri="{FF2B5EF4-FFF2-40B4-BE49-F238E27FC236}">
                <a16:creationId xmlns:a16="http://schemas.microsoft.com/office/drawing/2014/main" id="{080257DF-EF64-4D06-BF20-5213870CC617}"/>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4865092" y="5231935"/>
            <a:ext cx="1894922" cy="854581"/>
          </a:xfrm>
          <a:prstGeom prst="rect">
            <a:avLst/>
          </a:prstGeom>
        </p:spPr>
      </p:pic>
    </p:spTree>
    <p:extLst>
      <p:ext uri="{BB962C8B-B14F-4D97-AF65-F5344CB8AC3E}">
        <p14:creationId xmlns:p14="http://schemas.microsoft.com/office/powerpoint/2010/main" val="445774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1047821" y="-63421"/>
            <a:ext cx="5899950" cy="1077218"/>
          </a:xfrm>
          <a:prstGeom prst="rect">
            <a:avLst/>
          </a:prstGeom>
          <a:noFill/>
        </p:spPr>
        <p:txBody>
          <a:bodyPr wrap="square" rtlCol="0">
            <a:spAutoFit/>
          </a:bodyPr>
          <a:lstStyle/>
          <a:p>
            <a:pPr algn="ctr"/>
            <a:r>
              <a:rPr lang="en-GB" sz="3200" b="1" dirty="0">
                <a:solidFill>
                  <a:srgbClr val="00B050"/>
                </a:solidFill>
              </a:rPr>
              <a:t>Treehouse Newsletter</a:t>
            </a:r>
          </a:p>
          <a:p>
            <a:pPr algn="ctr"/>
            <a:r>
              <a:rPr lang="en-GB" sz="3200" b="1">
                <a:solidFill>
                  <a:srgbClr val="00B050"/>
                </a:solidFill>
              </a:rPr>
              <a:t>Summer 2024</a:t>
            </a:r>
            <a:endParaRPr lang="en-GB" sz="3200" b="1" dirty="0">
              <a:solidFill>
                <a:srgbClr val="00B050"/>
              </a:solidFill>
            </a:endParaRPr>
          </a:p>
        </p:txBody>
      </p:sp>
      <p:sp>
        <p:nvSpPr>
          <p:cNvPr id="8" name="Rectangle 7"/>
          <p:cNvSpPr/>
          <p:nvPr/>
        </p:nvSpPr>
        <p:spPr>
          <a:xfrm>
            <a:off x="-1643" y="8598879"/>
            <a:ext cx="6851521" cy="545121"/>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893" y="66214"/>
            <a:ext cx="1484783" cy="841785"/>
          </a:xfrm>
          <a:prstGeom prst="rect">
            <a:avLst/>
          </a:prstGeom>
          <a:noFill/>
          <a:ln>
            <a:noFill/>
          </a:ln>
        </p:spPr>
      </p:pic>
      <p:sp>
        <p:nvSpPr>
          <p:cNvPr id="7" name="TextBox 6">
            <a:extLst>
              <a:ext uri="{FF2B5EF4-FFF2-40B4-BE49-F238E27FC236}">
                <a16:creationId xmlns:a16="http://schemas.microsoft.com/office/drawing/2014/main" id="{8D38A0F3-60EB-4C2B-9AE1-F08FE4882EDE}"/>
              </a:ext>
            </a:extLst>
          </p:cNvPr>
          <p:cNvSpPr txBox="1"/>
          <p:nvPr/>
        </p:nvSpPr>
        <p:spPr>
          <a:xfrm>
            <a:off x="3927341" y="2543031"/>
            <a:ext cx="2787165" cy="2554545"/>
          </a:xfrm>
          <a:prstGeom prst="rect">
            <a:avLst/>
          </a:prstGeom>
          <a:noFill/>
          <a:ln w="57150">
            <a:solidFill>
              <a:srgbClr val="00B050"/>
            </a:solidFill>
          </a:ln>
        </p:spPr>
        <p:txBody>
          <a:bodyPr wrap="square" rtlCol="0">
            <a:spAutoFit/>
          </a:bodyPr>
          <a:lstStyle/>
          <a:p>
            <a:r>
              <a:rPr lang="en-GB" sz="1600" b="1" dirty="0"/>
              <a:t>Safeguarding</a:t>
            </a:r>
          </a:p>
          <a:p>
            <a:r>
              <a:rPr lang="en-GB" sz="1200" dirty="0"/>
              <a:t>Safety of every pupil is always our key priority. All members of the Treehouse team are trained in Safeguarding. </a:t>
            </a:r>
          </a:p>
          <a:p>
            <a:r>
              <a:rPr lang="en-GB" sz="1200" b="1" dirty="0"/>
              <a:t>DSL: </a:t>
            </a:r>
            <a:r>
              <a:rPr lang="en-GB" sz="1200" dirty="0"/>
              <a:t>All SLT members, Mr Gregory.</a:t>
            </a:r>
          </a:p>
          <a:p>
            <a:r>
              <a:rPr lang="en-GB" sz="1200" b="1" dirty="0"/>
              <a:t>First Aiders: </a:t>
            </a:r>
            <a:r>
              <a:rPr lang="en-GB" sz="1200" dirty="0"/>
              <a:t>Mr Billings, Mrs Copeland, Mrs Swain, Mrs Billings, Mrs Buxton, Mrs Di Girolamo.</a:t>
            </a:r>
          </a:p>
          <a:p>
            <a:endParaRPr lang="en-GB" sz="1200" dirty="0"/>
          </a:p>
          <a:p>
            <a:r>
              <a:rPr lang="en-GB" sz="1200" dirty="0"/>
              <a:t>Children requiring medication must have it signed in following school policy via the Reception team. All pupils with allergies are catered for.</a:t>
            </a:r>
          </a:p>
        </p:txBody>
      </p:sp>
      <p:sp>
        <p:nvSpPr>
          <p:cNvPr id="16" name="TextBox 15">
            <a:extLst>
              <a:ext uri="{FF2B5EF4-FFF2-40B4-BE49-F238E27FC236}">
                <a16:creationId xmlns:a16="http://schemas.microsoft.com/office/drawing/2014/main" id="{6806305A-B255-4A1A-912E-C6B8956ECD94}"/>
              </a:ext>
            </a:extLst>
          </p:cNvPr>
          <p:cNvSpPr txBox="1"/>
          <p:nvPr/>
        </p:nvSpPr>
        <p:spPr>
          <a:xfrm>
            <a:off x="3265579" y="6317750"/>
            <a:ext cx="3451501" cy="2185214"/>
          </a:xfrm>
          <a:prstGeom prst="rect">
            <a:avLst/>
          </a:prstGeom>
          <a:noFill/>
          <a:ln w="57150">
            <a:solidFill>
              <a:srgbClr val="00B050"/>
            </a:solidFill>
          </a:ln>
        </p:spPr>
        <p:txBody>
          <a:bodyPr wrap="square" rtlCol="0">
            <a:spAutoFit/>
          </a:bodyPr>
          <a:lstStyle/>
          <a:p>
            <a:r>
              <a:rPr lang="en-US" sz="1600" b="1" dirty="0"/>
              <a:t>Activities</a:t>
            </a:r>
            <a:br>
              <a:rPr lang="en-US" sz="1600" b="1" dirty="0"/>
            </a:br>
            <a:r>
              <a:rPr lang="en-US" sz="1200" dirty="0"/>
              <a:t>The children have explored a range of activities this year. We have had a Film Night, during which we all watched </a:t>
            </a:r>
            <a:r>
              <a:rPr lang="en-US" sz="1200" b="1" dirty="0">
                <a:solidFill>
                  <a:srgbClr val="00B050"/>
                </a:solidFill>
              </a:rPr>
              <a:t>Shrek</a:t>
            </a:r>
            <a:r>
              <a:rPr lang="en-US" sz="1200" dirty="0"/>
              <a:t> and had bowls of popcorn or marshmallows; we have explored the Dark Ages and the craft of writing runes during </a:t>
            </a:r>
            <a:r>
              <a:rPr lang="en-US" sz="1200" b="1" dirty="0">
                <a:solidFill>
                  <a:srgbClr val="FF0000"/>
                </a:solidFill>
              </a:rPr>
              <a:t>Viking Day</a:t>
            </a:r>
            <a:r>
              <a:rPr lang="en-US" sz="1200" dirty="0"/>
              <a:t>; we also regularly break out our dancing skills whilst dancing along to </a:t>
            </a:r>
            <a:r>
              <a:rPr lang="en-US" sz="1200" b="1" dirty="0">
                <a:solidFill>
                  <a:schemeClr val="accent4">
                    <a:lumMod val="75000"/>
                  </a:schemeClr>
                </a:solidFill>
              </a:rPr>
              <a:t>Just Dance</a:t>
            </a:r>
            <a:r>
              <a:rPr lang="en-US" sz="1200" dirty="0"/>
              <a:t>! We regularly run crafts too, often based on a national/international theme (</a:t>
            </a:r>
            <a:r>
              <a:rPr lang="en-US" sz="1200" dirty="0" err="1"/>
              <a:t>eg.</a:t>
            </a:r>
            <a:r>
              <a:rPr lang="en-US" sz="1200" dirty="0"/>
              <a:t> Making bird feeders out of milk bottles during Recycling Week). </a:t>
            </a:r>
            <a:endParaRPr lang="en-GB" sz="1600" b="1" dirty="0"/>
          </a:p>
        </p:txBody>
      </p:sp>
      <p:sp>
        <p:nvSpPr>
          <p:cNvPr id="13" name="TextBox 12">
            <a:extLst>
              <a:ext uri="{FF2B5EF4-FFF2-40B4-BE49-F238E27FC236}">
                <a16:creationId xmlns:a16="http://schemas.microsoft.com/office/drawing/2014/main" id="{AD796277-D27E-4208-B211-844572757B44}"/>
              </a:ext>
            </a:extLst>
          </p:cNvPr>
          <p:cNvSpPr txBox="1"/>
          <p:nvPr/>
        </p:nvSpPr>
        <p:spPr>
          <a:xfrm>
            <a:off x="140920" y="5084853"/>
            <a:ext cx="3141490" cy="1077218"/>
          </a:xfrm>
          <a:prstGeom prst="rect">
            <a:avLst/>
          </a:prstGeom>
          <a:noFill/>
          <a:ln w="57150">
            <a:solidFill>
              <a:srgbClr val="00B050"/>
            </a:solidFill>
          </a:ln>
        </p:spPr>
        <p:txBody>
          <a:bodyPr wrap="square" rtlCol="0">
            <a:spAutoFit/>
          </a:bodyPr>
          <a:lstStyle/>
          <a:p>
            <a:r>
              <a:rPr lang="en-GB" sz="1600" b="1" dirty="0"/>
              <a:t>Can I use childcare vouchers?</a:t>
            </a:r>
          </a:p>
          <a:p>
            <a:r>
              <a:rPr lang="en-GB" sz="1200" dirty="0"/>
              <a:t>Simple answer is yes, it works slightly different depending on which vouchers you are using. </a:t>
            </a:r>
            <a:r>
              <a:rPr lang="en-GB" sz="1200" b="1" dirty="0">
                <a:solidFill>
                  <a:srgbClr val="FF0000"/>
                </a:solidFill>
              </a:rPr>
              <a:t>Mrs Hennessy </a:t>
            </a:r>
            <a:r>
              <a:rPr lang="en-GB" sz="1200" dirty="0"/>
              <a:t>in the school office is able to guide you if you are having any problems. </a:t>
            </a:r>
            <a:endParaRPr lang="en-GB" dirty="0"/>
          </a:p>
        </p:txBody>
      </p:sp>
      <p:sp>
        <p:nvSpPr>
          <p:cNvPr id="17" name="TextBox 16">
            <a:extLst>
              <a:ext uri="{FF2B5EF4-FFF2-40B4-BE49-F238E27FC236}">
                <a16:creationId xmlns:a16="http://schemas.microsoft.com/office/drawing/2014/main" id="{D2956C12-E69D-48CE-B8A3-6A1899E5795A}"/>
              </a:ext>
            </a:extLst>
          </p:cNvPr>
          <p:cNvSpPr txBox="1"/>
          <p:nvPr/>
        </p:nvSpPr>
        <p:spPr>
          <a:xfrm>
            <a:off x="143494" y="1151046"/>
            <a:ext cx="3619139" cy="1846659"/>
          </a:xfrm>
          <a:prstGeom prst="rect">
            <a:avLst/>
          </a:prstGeom>
          <a:noFill/>
          <a:ln w="57150">
            <a:solidFill>
              <a:srgbClr val="00B050"/>
            </a:solidFill>
          </a:ln>
        </p:spPr>
        <p:txBody>
          <a:bodyPr wrap="square" rtlCol="0">
            <a:spAutoFit/>
          </a:bodyPr>
          <a:lstStyle/>
          <a:p>
            <a:r>
              <a:rPr lang="en-GB" sz="1600" b="1" dirty="0"/>
              <a:t>What do the children eat?</a:t>
            </a:r>
          </a:p>
          <a:p>
            <a:r>
              <a:rPr lang="en-GB" sz="1200" dirty="0"/>
              <a:t>For breakfast there is a choice of different cereals, toast, crumpets, bagels and pancakes, fresh fruit and yoghurts. The children are very independent and we encourage them to make healthy choices. They can also help themselves to water and milk. In the evening there is a </a:t>
            </a:r>
            <a:r>
              <a:rPr lang="en-GB" sz="1200" b="1" dirty="0">
                <a:solidFill>
                  <a:schemeClr val="accent6">
                    <a:lumMod val="75000"/>
                  </a:schemeClr>
                </a:solidFill>
              </a:rPr>
              <a:t>light snack</a:t>
            </a:r>
            <a:r>
              <a:rPr lang="en-GB" sz="1200" dirty="0"/>
              <a:t>, this is </a:t>
            </a:r>
            <a:r>
              <a:rPr lang="en-GB" sz="1200" b="1" u="sng" dirty="0"/>
              <a:t>not</a:t>
            </a:r>
            <a:r>
              <a:rPr lang="en-GB" sz="1200" dirty="0"/>
              <a:t> a full meal and is only to keep them going until they have tea at home. Again, in addition, there is also fresh fruit and yoghurt.</a:t>
            </a:r>
          </a:p>
        </p:txBody>
      </p:sp>
      <p:pic>
        <p:nvPicPr>
          <p:cNvPr id="1026" name="Picture 2" descr="https://attachments.office.net/owa/K.Hambleton%40lawn.derby.sch.uk/service.svc/s/GetAttachmentThumbnail?id=AAMkADIwZGJjMzMzLTIxMDAtNGQxOC1hNDY1LWE2ZmE2ZDNjODkwOABGAAAAAABJzuJj4jhbQYfDrQdDOS2dBwDa3OJgkMsaTqHWrtJDFBHXAAAAAAEMAADa3OJgkMsaTqHWrtJDFBHXAAMGiz7fAAABEgAQALZa3aZ7H41GmYovweBVfLw%3D&amp;thumbnailType=2&amp;token=eyJhbGciOiJSUzI1NiIsImtpZCI6IjczRkI5QkJFRjYzNjc4RDRGN0U4NEI0NDBCQUJCMTJBMzM5RDlGOTgiLCJ0eXAiOiJKV1QiLCJ4NXQiOiJjX3VidnZZMmVOVDM2RXRFQzZ1eEtqT2RuNWcifQ.eyJvcmlnaW4iOiJodHRwczovL291dGxvb2sub2ZmaWNlLmNvbSIsInVjIjoiZDE3YTgyM2Q3MWUwNDg4NjgxMTYxNWI5ZmJjMGM5MTYiLCJzaWduaW5fc3RhdGUiOiJbXCJrbXNpXCJdIiwidmVyIjoiRXhjaGFuZ2UuQ2FsbGJhY2suVjEiLCJhcHBjdHhzZW5kZXIiOiJPd2FEb3dubG9hZEBkYWJmNTA3NS01NzQxLTQzMzItYWVhNS1lNjlmZWM1MDMxZjYiLCJpc3NyaW5nIjoiV1ciLCJhcHBjdHgiOiJ7XCJtc2V4Y2hwcm90XCI6XCJvd2FcIixcInB1aWRcIjpcIjExNTM4MDExMTczMTU3NTc1MjlcIixcInNjb3BlXCI6XCJPd2FEb3dubG9hZFwiLFwib2lkXCI6XCI3NTZlN2JhMy1iMWFhLTRjMDktOGUxNC1jYWI5NTFhMDBlYzNcIixcInByaW1hcnlzaWRcIjpcIlMtMS01LTIxLTEyMDg4MTA1NTMtMzkzODc5NzkyMy0xMDgxOTMxNDY2LTI1MjY5NTgxXCJ9IiwibmJmIjoxNjk1NzM2NTE1LCJleHAiOjE2OTU3MzcxMTUsImlzcyI6IjAwMDAwMDAyLTAwMDAtMGZmMS1jZTAwLTAwMDAwMDAwMDAwMEBkYWJmNTA3NS01NzQxLTQzMzItYWVhNS1lNjlmZWM1MDMxZjYiLCJhdWQiOiIwMDAwMDAwMi0wMDAwLTBmZjEtY2UwMC0wMDAwMDAwMDAwMDAvYXR0YWNobWVudHMub2ZmaWNlLm5ldEBkYWJmNTA3NS01NzQxLTQzMzItYWVhNS1lNjlmZWM1MDMxZjYiLCJoYXBwIjoib3dhIn0.sOUOK5PkWR1dRbgNWH75S0TNPOlEiMxxhTjtIg95pUkoFpOOcIKQ-c4mKjO20_r8PW4rinFjmJytVIo2qFnwnnonx9WxFZGaL1kXAzo-gFsu2jau87LOWYA7PaY1td8TliHh-EqP0UfX8R5k00c36YKUT8zFCjNlixg-E3em3cbgd0-ZMWA6IhXcszQ8bbrTAAR4cWh9ua5MEPh4YgO3-Y20nomCh4svR8ov3FACyboEOFmBCaQ7-J9o2r6LCuRe7iqEa0yq1C6JO_4vakVJ54WZe292_ZjS08YlbcnWyN14PDJiv6uxXqK-6LGHWAfYIiW20Co_Vvj40JOb1MmSCg&amp;X-OWA-CANARY=8EpBcy1C7k6upe5fghEG_5CqnniYvtsY-4qlthGTvBOl_xHq3OpAIs2Pi_HMeXkf6SZOrY0VP18.&amp;owa=outlook.office.com&amp;scriptVer=20230915006.15&amp;animation=true">
            <a:extLst>
              <a:ext uri="{FF2B5EF4-FFF2-40B4-BE49-F238E27FC236}">
                <a16:creationId xmlns:a16="http://schemas.microsoft.com/office/drawing/2014/main" id="{0EB807B2-44F7-4DC3-8135-09E781AB308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3971989" y="1277914"/>
            <a:ext cx="1348337" cy="10112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ttachments.office.net/owa/K.Hambleton%40lawn.derby.sch.uk/service.svc/s/GetAttachmentThumbnail?id=AAMkADIwZGJjMzMzLTIxMDAtNGQxOC1hNDY1LWE2ZmE2ZDNjODkwOABGAAAAAABJzuJj4jhbQYfDrQdDOS2dBwDa3OJgkMsaTqHWrtJDFBHXAAAAAAEMAADa3OJgkMsaTqHWrtJDFBHXAAMGiz7fAAABEgAQAPJGn5S87fFEvVvyLwWb0N8%3D&amp;thumbnailType=2&amp;token=eyJhbGciOiJSUzI1NiIsImtpZCI6IjczRkI5QkJFRjYzNjc4RDRGN0U4NEI0NDBCQUJCMTJBMzM5RDlGOTgiLCJ0eXAiOiJKV1QiLCJ4NXQiOiJjX3VidnZZMmVOVDM2RXRFQzZ1eEtqT2RuNWcifQ.eyJvcmlnaW4iOiJodHRwczovL291dGxvb2sub2ZmaWNlLmNvbSIsInVjIjoiZDE3YTgyM2Q3MWUwNDg4NjgxMTYxNWI5ZmJjMGM5MTYiLCJzaWduaW5fc3RhdGUiOiJbXCJrbXNpXCJdIiwidmVyIjoiRXhjaGFuZ2UuQ2FsbGJhY2suVjEiLCJhcHBjdHhzZW5kZXIiOiJPd2FEb3dubG9hZEBkYWJmNTA3NS01NzQxLTQzMzItYWVhNS1lNjlmZWM1MDMxZjYiLCJpc3NyaW5nIjoiV1ciLCJhcHBjdHgiOiJ7XCJtc2V4Y2hwcm90XCI6XCJvd2FcIixcInB1aWRcIjpcIjExNTM4MDExMTczMTU3NTc1MjlcIixcInNjb3BlXCI6XCJPd2FEb3dubG9hZFwiLFwib2lkXCI6XCI3NTZlN2JhMy1iMWFhLTRjMDktOGUxNC1jYWI5NTFhMDBlYzNcIixcInByaW1hcnlzaWRcIjpcIlMtMS01LTIxLTEyMDg4MTA1NTMtMzkzODc5NzkyMy0xMDgxOTMxNDY2LTI1MjY5NTgxXCJ9IiwibmJmIjoxNjk1NzM2NTE1LCJleHAiOjE2OTU3MzcxMTUsImlzcyI6IjAwMDAwMDAyLTAwMDAtMGZmMS1jZTAwLTAwMDAwMDAwMDAwMEBkYWJmNTA3NS01NzQxLTQzMzItYWVhNS1lNjlmZWM1MDMxZjYiLCJhdWQiOiIwMDAwMDAwMi0wMDAwLTBmZjEtY2UwMC0wMDAwMDAwMDAwMDAvYXR0YWNobWVudHMub2ZmaWNlLm5ldEBkYWJmNTA3NS01NzQxLTQzMzItYWVhNS1lNjlmZWM1MDMxZjYiLCJoYXBwIjoib3dhIn0.sOUOK5PkWR1dRbgNWH75S0TNPOlEiMxxhTjtIg95pUkoFpOOcIKQ-c4mKjO20_r8PW4rinFjmJytVIo2qFnwnnonx9WxFZGaL1kXAzo-gFsu2jau87LOWYA7PaY1td8TliHh-EqP0UfX8R5k00c36YKUT8zFCjNlixg-E3em3cbgd0-ZMWA6IhXcszQ8bbrTAAR4cWh9ua5MEPh4YgO3-Y20nomCh4svR8ov3FACyboEOFmBCaQ7-J9o2r6LCuRe7iqEa0yq1C6JO_4vakVJ54WZe292_ZjS08YlbcnWyN14PDJiv6uxXqK-6LGHWAfYIiW20Co_Vvj40JOb1MmSCg&amp;X-OWA-CANARY=8EpBcy1C7k6upe5fghEG_5CqnniYvtsY-4qlthGTvBOl_xHq3OpAIs2Pi_HMeXkf6SZOrY0VP18.&amp;owa=outlook.office.com&amp;scriptVer=20230915006.15&amp;animation=true">
            <a:extLst>
              <a:ext uri="{FF2B5EF4-FFF2-40B4-BE49-F238E27FC236}">
                <a16:creationId xmlns:a16="http://schemas.microsoft.com/office/drawing/2014/main" id="{648C7FCB-404E-40EF-97DF-F7717BE7C5C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5400000">
            <a:off x="45510" y="6406462"/>
            <a:ext cx="1145498" cy="85912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https://attachments.office.net/owa/K.Hambleton%40lawn.derby.sch.uk/service.svc/s/GetAttachmentThumbnail?id=AAMkADIwZGJjMzMzLTIxMDAtNGQxOC1hNDY1LWE2ZmE2ZDNjODkwOABGAAAAAABJzuJj4jhbQYfDrQdDOS2dBwDa3OJgkMsaTqHWrtJDFBHXAAAAAAEMAADa3OJgkMsaTqHWrtJDFBHXAAMGiz7fAAABEgAQAC2s99nQCPJIgZNSlNdBeNY%3D&amp;thumbnailType=2&amp;token=eyJhbGciOiJSUzI1NiIsImtpZCI6IjczRkI5QkJFRjYzNjc4RDRGN0U4NEI0NDBCQUJCMTJBMzM5RDlGOTgiLCJ0eXAiOiJKV1QiLCJ4NXQiOiJjX3VidnZZMmVOVDM2RXRFQzZ1eEtqT2RuNWcifQ.eyJvcmlnaW4iOiJodHRwczovL291dGxvb2sub2ZmaWNlLmNvbSIsInVjIjoiZDE3YTgyM2Q3MWUwNDg4NjgxMTYxNWI5ZmJjMGM5MTYiLCJzaWduaW5fc3RhdGUiOiJbXCJrbXNpXCJdIiwidmVyIjoiRXhjaGFuZ2UuQ2FsbGJhY2suVjEiLCJhcHBjdHhzZW5kZXIiOiJPd2FEb3dubG9hZEBkYWJmNTA3NS01NzQxLTQzMzItYWVhNS1lNjlmZWM1MDMxZjYiLCJpc3NyaW5nIjoiV1ciLCJhcHBjdHgiOiJ7XCJtc2V4Y2hwcm90XCI6XCJvd2FcIixcInB1aWRcIjpcIjExNTM4MDExMTczMTU3NTc1MjlcIixcInNjb3BlXCI6XCJPd2FEb3dubG9hZFwiLFwib2lkXCI6XCI3NTZlN2JhMy1iMWFhLTRjMDktOGUxNC1jYWI5NTFhMDBlYzNcIixcInByaW1hcnlzaWRcIjpcIlMtMS01LTIxLTEyMDg4MTA1NTMtMzkzODc5NzkyMy0xMDgxOTMxNDY2LTI1MjY5NTgxXCJ9IiwibmJmIjoxNjk1NzM3NDIxLCJleHAiOjE2OTU3MzgwMjEsImlzcyI6IjAwMDAwMDAyLTAwMDAtMGZmMS1jZTAwLTAwMDAwMDAwMDAwMEBkYWJmNTA3NS01NzQxLTQzMzItYWVhNS1lNjlmZWM1MDMxZjYiLCJhdWQiOiIwMDAwMDAwMi0wMDAwLTBmZjEtY2UwMC0wMDAwMDAwMDAwMDAvYXR0YWNobWVudHMub2ZmaWNlLm5ldEBkYWJmNTA3NS01NzQxLTQzMzItYWVhNS1lNjlmZWM1MDMxZjYiLCJoYXBwIjoib3dhIn0.pHL_Vavg-WuOJH0N4DtTqXggzetMrgjUtw1pPq7iFKbqipIpuToCazCalzFyvMnzdeIsDSV-qH77097UO9FAuRkl8i2-XjhS9cV1wZTLfaPL4-u2UDVtmO3kyuvgda7iNEdMMWnIfHsOoLB2LAA2pfjoPrrFp67rXEPDdWTZpnC0ba0_VRVr6dLKQct5hCSxt54vEfDENvwLleJcdjuQtZdsVu5ojRxDJsPpS4mDXqtNeH39mAtBDikBPZ0E8gl0YUcPadSfaAf87sfhnH-uvIYOAQsy0AMIHXglerL0GNIqdc86xGz7YIOlLP64fiz0cmasrd-7gLyKiwDlmrGHAg&amp;X-OWA-CANARY=pIjSUEeoN0a280sqy25roCDqGr6avtsYkt08bMYzcqc85sSy2yoHRBRWFZbtGwoXQ3BN4_fFrds.&amp;owa=outlook.office.com&amp;scriptVer=20230915006.15&amp;animation=true">
            <a:extLst>
              <a:ext uri="{FF2B5EF4-FFF2-40B4-BE49-F238E27FC236}">
                <a16:creationId xmlns:a16="http://schemas.microsoft.com/office/drawing/2014/main" id="{9F1D6252-072B-4253-B76B-8F23AB686EA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5400000">
            <a:off x="1063977" y="6421197"/>
            <a:ext cx="1120225" cy="84016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s://attachments.office.net/owa/K.Hambleton%40lawn.derby.sch.uk/service.svc/s/GetAttachmentThumbnail?id=AAMkADIwZGJjMzMzLTIxMDAtNGQxOC1hNDY1LWE2ZmE2ZDNjODkwOABGAAAAAABJzuJj4jhbQYfDrQdDOS2dBwDa3OJgkMsaTqHWrtJDFBHXAAAAAAEMAADa3OJgkMsaTqHWrtJDFBHXAAMGiz7fAAABEgAQADcEB3vyxmpOmOIfSVltmVQ%3D&amp;thumbnailType=2&amp;token=eyJhbGciOiJSUzI1NiIsImtpZCI6IjczRkI5QkJFRjYzNjc4RDRGN0U4NEI0NDBCQUJCMTJBMzM5RDlGOTgiLCJ0eXAiOiJKV1QiLCJ4NXQiOiJjX3VidnZZMmVOVDM2RXRFQzZ1eEtqT2RuNWcifQ.eyJvcmlnaW4iOiJodHRwczovL291dGxvb2sub2ZmaWNlLmNvbSIsInVjIjoiZDE3YTgyM2Q3MWUwNDg4NjgxMTYxNWI5ZmJjMGM5MTYiLCJzaWduaW5fc3RhdGUiOiJbXCJrbXNpXCJdIiwidmVyIjoiRXhjaGFuZ2UuQ2FsbGJhY2suVjEiLCJhcHBjdHhzZW5kZXIiOiJPd2FEb3dubG9hZEBkYWJmNTA3NS01NzQxLTQzMzItYWVhNS1lNjlmZWM1MDMxZjYiLCJpc3NyaW5nIjoiV1ciLCJhcHBjdHgiOiJ7XCJtc2V4Y2hwcm90XCI6XCJvd2FcIixcInB1aWRcIjpcIjExNTM4MDExMTczMTU3NTc1MjlcIixcInNjb3BlXCI6XCJPd2FEb3dubG9hZFwiLFwib2lkXCI6XCI3NTZlN2JhMy1iMWFhLTRjMDktOGUxNC1jYWI5NTFhMDBlYzNcIixcInByaW1hcnlzaWRcIjpcIlMtMS01LTIxLTEyMDg4MTA1NTMtMzkzODc5NzkyMy0xMDgxOTMxNDY2LTI1MjY5NTgxXCJ9IiwibmJmIjoxNjk1NzM3NDIxLCJleHAiOjE2OTU3MzgwMjEsImlzcyI6IjAwMDAwMDAyLTAwMDAtMGZmMS1jZTAwLTAwMDAwMDAwMDAwMEBkYWJmNTA3NS01NzQxLTQzMzItYWVhNS1lNjlmZWM1MDMxZjYiLCJhdWQiOiIwMDAwMDAwMi0wMDAwLTBmZjEtY2UwMC0wMDAwMDAwMDAwMDAvYXR0YWNobWVudHMub2ZmaWNlLm5ldEBkYWJmNTA3NS01NzQxLTQzMzItYWVhNS1lNjlmZWM1MDMxZjYiLCJoYXBwIjoib3dhIn0.pHL_Vavg-WuOJH0N4DtTqXggzetMrgjUtw1pPq7iFKbqipIpuToCazCalzFyvMnzdeIsDSV-qH77097UO9FAuRkl8i2-XjhS9cV1wZTLfaPL4-u2UDVtmO3kyuvgda7iNEdMMWnIfHsOoLB2LAA2pfjoPrrFp67rXEPDdWTZpnC0ba0_VRVr6dLKQct5hCSxt54vEfDENvwLleJcdjuQtZdsVu5ojRxDJsPpS4mDXqtNeH39mAtBDikBPZ0E8gl0YUcPadSfaAf87sfhnH-uvIYOAQsy0AMIHXglerL0GNIqdc86xGz7YIOlLP64fiz0cmasrd-7gLyKiwDlmrGHAg&amp;X-OWA-CANARY=pIjSUEeoN0a280sqy25roCDqGr6avtsYkt08bMYzcqc85sSy2yoHRBRWFZbtGwoXQ3BN4_fFrds.&amp;owa=outlook.office.com&amp;scriptVer=20230915006.15&amp;animation=true">
            <a:extLst>
              <a:ext uri="{FF2B5EF4-FFF2-40B4-BE49-F238E27FC236}">
                <a16:creationId xmlns:a16="http://schemas.microsoft.com/office/drawing/2014/main" id="{D063F868-7947-4EFA-9E37-345F7794C43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rot="5400000">
            <a:off x="2060858" y="6420615"/>
            <a:ext cx="1116007" cy="837005"/>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a:extLst>
              <a:ext uri="{FF2B5EF4-FFF2-40B4-BE49-F238E27FC236}">
                <a16:creationId xmlns:a16="http://schemas.microsoft.com/office/drawing/2014/main" id="{F78D88A7-9520-4F0A-8DEA-23E67B78BD69}"/>
              </a:ext>
            </a:extLst>
          </p:cNvPr>
          <p:cNvSpPr txBox="1"/>
          <p:nvPr/>
        </p:nvSpPr>
        <p:spPr>
          <a:xfrm>
            <a:off x="140920" y="3127439"/>
            <a:ext cx="3619138" cy="1815882"/>
          </a:xfrm>
          <a:prstGeom prst="rect">
            <a:avLst/>
          </a:prstGeom>
          <a:noFill/>
          <a:ln w="57150">
            <a:solidFill>
              <a:srgbClr val="00B050"/>
            </a:solidFill>
          </a:ln>
        </p:spPr>
        <p:txBody>
          <a:bodyPr wrap="square" rtlCol="0">
            <a:spAutoFit/>
          </a:bodyPr>
          <a:lstStyle/>
          <a:p>
            <a:r>
              <a:rPr lang="en-GB" sz="1600" b="1" dirty="0"/>
              <a:t>Where do I drop off and collect?</a:t>
            </a:r>
          </a:p>
          <a:p>
            <a:r>
              <a:rPr lang="en-GB" sz="1200" dirty="0"/>
              <a:t>Drop off and collection is through the </a:t>
            </a:r>
            <a:r>
              <a:rPr lang="en-GB" sz="1200" b="1" dirty="0">
                <a:solidFill>
                  <a:schemeClr val="tx2"/>
                </a:solidFill>
              </a:rPr>
              <a:t>KS2 gate</a:t>
            </a:r>
            <a:r>
              <a:rPr lang="en-GB" sz="1200" dirty="0"/>
              <a:t>. There is a buzzer that links to the hall. Children are encouraged to </a:t>
            </a:r>
            <a:r>
              <a:rPr lang="en-GB" sz="1200" b="1" dirty="0"/>
              <a:t>enter independently</a:t>
            </a:r>
            <a:r>
              <a:rPr lang="en-GB" sz="1200" dirty="0"/>
              <a:t>. Please do not come through the gate with your child, a staff member will come up if needed. </a:t>
            </a:r>
            <a:r>
              <a:rPr lang="en-GB" sz="1200" b="1" dirty="0"/>
              <a:t>Children will be brought to you </a:t>
            </a:r>
            <a:r>
              <a:rPr lang="en-GB" sz="1200" dirty="0"/>
              <a:t>at the gate for collection. KS1 children are collected from their classroom at the end of the school day by a Treehouse staff member if attending. </a:t>
            </a:r>
            <a:endParaRPr lang="en-GB" dirty="0"/>
          </a:p>
        </p:txBody>
      </p:sp>
      <p:sp>
        <p:nvSpPr>
          <p:cNvPr id="26" name="TextBox 25">
            <a:extLst>
              <a:ext uri="{FF2B5EF4-FFF2-40B4-BE49-F238E27FC236}">
                <a16:creationId xmlns:a16="http://schemas.microsoft.com/office/drawing/2014/main" id="{7D1E4A29-FA61-4184-BE34-095201243E17}"/>
              </a:ext>
            </a:extLst>
          </p:cNvPr>
          <p:cNvSpPr txBox="1"/>
          <p:nvPr/>
        </p:nvSpPr>
        <p:spPr>
          <a:xfrm>
            <a:off x="140920" y="7503561"/>
            <a:ext cx="2976811" cy="1015663"/>
          </a:xfrm>
          <a:prstGeom prst="rect">
            <a:avLst/>
          </a:prstGeom>
          <a:noFill/>
          <a:ln w="57150">
            <a:solidFill>
              <a:srgbClr val="00B050"/>
            </a:solidFill>
          </a:ln>
        </p:spPr>
        <p:txBody>
          <a:bodyPr wrap="square" rtlCol="0">
            <a:spAutoFit/>
          </a:bodyPr>
          <a:lstStyle/>
          <a:p>
            <a:r>
              <a:rPr lang="en-GB" sz="1600" b="1" dirty="0"/>
              <a:t>Can I donate games, small world items etc if they are still good quality?</a:t>
            </a:r>
          </a:p>
          <a:p>
            <a:r>
              <a:rPr lang="en-GB" sz="1200" dirty="0"/>
              <a:t>Absolutely!! We are very grateful.</a:t>
            </a:r>
          </a:p>
        </p:txBody>
      </p:sp>
      <p:pic>
        <p:nvPicPr>
          <p:cNvPr id="1048" name="Picture 24" descr="Image preview">
            <a:extLst>
              <a:ext uri="{FF2B5EF4-FFF2-40B4-BE49-F238E27FC236}">
                <a16:creationId xmlns:a16="http://schemas.microsoft.com/office/drawing/2014/main" id="{5B7E36A2-239E-466A-8303-CE89853FE55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5400000">
            <a:off x="5361141" y="1275750"/>
            <a:ext cx="1348338" cy="101125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7EAA0B9E-5D09-418B-B027-5D3D75E5DCA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432131" y="5165218"/>
            <a:ext cx="1581045" cy="1091963"/>
          </a:xfrm>
          <a:prstGeom prst="rect">
            <a:avLst/>
          </a:prstGeom>
        </p:spPr>
      </p:pic>
      <p:pic>
        <p:nvPicPr>
          <p:cNvPr id="9" name="Picture 8">
            <a:extLst>
              <a:ext uri="{FF2B5EF4-FFF2-40B4-BE49-F238E27FC236}">
                <a16:creationId xmlns:a16="http://schemas.microsoft.com/office/drawing/2014/main" id="{84484F16-1D81-4D71-8B5D-DAB7B0FD5D35}"/>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090889" y="5158145"/>
            <a:ext cx="1623617" cy="1094334"/>
          </a:xfrm>
          <a:prstGeom prst="rect">
            <a:avLst/>
          </a:prstGeom>
        </p:spPr>
      </p:pic>
    </p:spTree>
    <p:extLst>
      <p:ext uri="{BB962C8B-B14F-4D97-AF65-F5344CB8AC3E}">
        <p14:creationId xmlns:p14="http://schemas.microsoft.com/office/powerpoint/2010/main" val="30446782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70201</TotalTime>
  <Words>823</Words>
  <Application>Microsoft Office PowerPoint</Application>
  <PresentationFormat>On-screen Show (4:3)</PresentationFormat>
  <Paragraphs>32</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Bradley Hand ITC</vt:lpstr>
      <vt:lpstr>Calibri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Karen Hambleton</cp:lastModifiedBy>
  <cp:revision>1414</cp:revision>
  <cp:lastPrinted>2023-07-21T07:16:14Z</cp:lastPrinted>
  <dcterms:created xsi:type="dcterms:W3CDTF">2019-05-21T13:47:46Z</dcterms:created>
  <dcterms:modified xsi:type="dcterms:W3CDTF">2024-06-17T10:00:51Z</dcterms:modified>
</cp:coreProperties>
</file>