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7"/>
  </p:notesMasterIdLst>
  <p:sldIdLst>
    <p:sldId id="258" r:id="rId5"/>
    <p:sldId id="259" r:id="rId6"/>
  </p:sldIdLst>
  <p:sldSz cx="6858000" cy="9144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Karen Hambleton" initials="KH" lastIdx="1" clrIdx="0">
    <p:extLst>
      <p:ext uri="{19B8F6BF-5375-455C-9EA6-DF929625EA0E}">
        <p15:presenceInfo xmlns:p15="http://schemas.microsoft.com/office/powerpoint/2012/main" userId="Karen Hamblet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FF"/>
    <a:srgbClr val="FFCCFF"/>
    <a:srgbClr val="FFFFCC"/>
    <a:srgbClr val="FF3300"/>
    <a:srgbClr val="CC0099"/>
    <a:srgbClr val="9999FF"/>
    <a:srgbClr val="FF99FF"/>
    <a:srgbClr val="FFFF99"/>
    <a:srgbClr val="66FF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3119" autoAdjust="0"/>
  </p:normalViewPr>
  <p:slideViewPr>
    <p:cSldViewPr>
      <p:cViewPr varScale="1">
        <p:scale>
          <a:sx n="50" d="100"/>
          <a:sy n="50" d="100"/>
        </p:scale>
        <p:origin x="2084" y="44"/>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75F8297F-707A-4C6B-9367-A0E50AEB7A67}" type="datetimeFigureOut">
              <a:rPr lang="en-GB" smtClean="0"/>
              <a:t>05/07/2024</a:t>
            </a:fld>
            <a:endParaRPr lang="en-GB"/>
          </a:p>
        </p:txBody>
      </p:sp>
      <p:sp>
        <p:nvSpPr>
          <p:cNvPr id="4" name="Slide Image Placeholder 3"/>
          <p:cNvSpPr>
            <a:spLocks noGrp="1" noRot="1" noChangeAspect="1"/>
          </p:cNvSpPr>
          <p:nvPr>
            <p:ph type="sldImg" idx="2"/>
          </p:nvPr>
        </p:nvSpPr>
        <p:spPr>
          <a:xfrm>
            <a:off x="2143125" y="1241425"/>
            <a:ext cx="25114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C33D6D6-44BE-4ACA-B020-2144CE28B6F4}" type="slidenum">
              <a:rPr lang="en-GB" smtClean="0"/>
              <a:t>‹#›</a:t>
            </a:fld>
            <a:endParaRPr lang="en-GB"/>
          </a:p>
        </p:txBody>
      </p:sp>
    </p:spTree>
    <p:extLst>
      <p:ext uri="{BB962C8B-B14F-4D97-AF65-F5344CB8AC3E}">
        <p14:creationId xmlns:p14="http://schemas.microsoft.com/office/powerpoint/2010/main" val="26952101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33D6D6-44BE-4ACA-B020-2144CE28B6F4}" type="slidenum">
              <a:rPr lang="en-GB" smtClean="0"/>
              <a:t>1</a:t>
            </a:fld>
            <a:endParaRPr lang="en-GB" dirty="0"/>
          </a:p>
        </p:txBody>
      </p:sp>
    </p:spTree>
    <p:extLst>
      <p:ext uri="{BB962C8B-B14F-4D97-AF65-F5344CB8AC3E}">
        <p14:creationId xmlns:p14="http://schemas.microsoft.com/office/powerpoint/2010/main" val="2638625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2840568"/>
            <a:ext cx="5829300" cy="1960033"/>
          </a:xfrm>
        </p:spPr>
        <p:txBody>
          <a:bodyPr/>
          <a:lstStyle/>
          <a:p>
            <a:r>
              <a:rPr lang="en-US"/>
              <a:t>Click to edit Master title style</a:t>
            </a:r>
            <a:endParaRPr lang="en-GB"/>
          </a:p>
        </p:txBody>
      </p:sp>
      <p:sp>
        <p:nvSpPr>
          <p:cNvPr id="3" name="Subtitle 2"/>
          <p:cNvSpPr>
            <a:spLocks noGrp="1"/>
          </p:cNvSpPr>
          <p:nvPr>
            <p:ph type="subTitle" idx="1"/>
          </p:nvPr>
        </p:nvSpPr>
        <p:spPr>
          <a:xfrm>
            <a:off x="1028700" y="5181600"/>
            <a:ext cx="4800600" cy="23368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05/07/2024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1037037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05/07/2024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419833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1735" y="5875867"/>
            <a:ext cx="5829300" cy="181610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541735" y="3875618"/>
            <a:ext cx="5829300" cy="2000249"/>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ECB48DC6-610F-4C6D-B249-E1E4DD1090C7}" type="datetimeFigureOut">
              <a:rPr lang="en-GB" smtClean="0"/>
              <a:t>05/07/2024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4275931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257175"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2628900" y="2844800"/>
            <a:ext cx="2257425" cy="804545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ECB48DC6-610F-4C6D-B249-E1E4DD1090C7}" type="datetimeFigureOut">
              <a:rPr lang="en-GB" smtClean="0"/>
              <a:t>05/07/2024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3814807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6184"/>
            <a:ext cx="6172200" cy="1524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42900" y="2046817"/>
            <a:ext cx="303014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42900" y="2899833"/>
            <a:ext cx="303014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483769" y="2046817"/>
            <a:ext cx="3031331" cy="85301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83769" y="2899833"/>
            <a:ext cx="3031331" cy="52683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ECB48DC6-610F-4C6D-B249-E1E4DD1090C7}" type="datetimeFigureOut">
              <a:rPr lang="en-GB" smtClean="0"/>
              <a:t>05/07/2024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1793070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ECB48DC6-610F-4C6D-B249-E1E4DD1090C7}" type="datetimeFigureOut">
              <a:rPr lang="en-GB" smtClean="0"/>
              <a:t>05/07/2024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9699307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CB48DC6-610F-4C6D-B249-E1E4DD1090C7}" type="datetimeFigureOut">
              <a:rPr lang="en-GB" smtClean="0"/>
              <a:t>05/07/2024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912934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900" y="364067"/>
            <a:ext cx="2256235" cy="154940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2681287" y="364067"/>
            <a:ext cx="3833813" cy="780415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42900" y="1913467"/>
            <a:ext cx="2256235" cy="625475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B48DC6-610F-4C6D-B249-E1E4DD1090C7}" type="datetimeFigureOut">
              <a:rPr lang="en-GB" smtClean="0"/>
              <a:t>05/07/2024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3384704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44216" y="6400800"/>
            <a:ext cx="4114800" cy="755651"/>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344216" y="817033"/>
            <a:ext cx="41148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344216" y="7156451"/>
            <a:ext cx="4114800" cy="107314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ECB48DC6-610F-4C6D-B249-E1E4DD1090C7}" type="datetimeFigureOut">
              <a:rPr lang="en-GB" smtClean="0"/>
              <a:t>05/07/2024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6309479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05/07/2024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6982176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729037" y="488951"/>
            <a:ext cx="1157288" cy="10401300"/>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257175" y="488951"/>
            <a:ext cx="3357563" cy="10401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CB48DC6-610F-4C6D-B249-E1E4DD1090C7}" type="datetimeFigureOut">
              <a:rPr lang="en-GB" smtClean="0"/>
              <a:t>05/07/2024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2E176AA-1179-499B-9B22-3137002D0890}" type="slidenum">
              <a:rPr lang="en-GB" smtClean="0"/>
              <a:t>‹#›</a:t>
            </a:fld>
            <a:endParaRPr lang="en-GB"/>
          </a:p>
        </p:txBody>
      </p:sp>
    </p:spTree>
    <p:extLst>
      <p:ext uri="{BB962C8B-B14F-4D97-AF65-F5344CB8AC3E}">
        <p14:creationId xmlns:p14="http://schemas.microsoft.com/office/powerpoint/2010/main" val="2325240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42900" y="366184"/>
            <a:ext cx="6172200" cy="1524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42900" y="2133601"/>
            <a:ext cx="6172200" cy="603461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42900" y="8475134"/>
            <a:ext cx="1600200" cy="486833"/>
          </a:xfrm>
          <a:prstGeom prst="rect">
            <a:avLst/>
          </a:prstGeom>
        </p:spPr>
        <p:txBody>
          <a:bodyPr vert="horz" lIns="91440" tIns="45720" rIns="91440" bIns="45720" rtlCol="0" anchor="ctr"/>
          <a:lstStyle>
            <a:lvl1pPr algn="l">
              <a:defRPr sz="1200">
                <a:solidFill>
                  <a:schemeClr val="tx1">
                    <a:tint val="75000"/>
                  </a:schemeClr>
                </a:solidFill>
              </a:defRPr>
            </a:lvl1pPr>
          </a:lstStyle>
          <a:p>
            <a:fld id="{ECB48DC6-610F-4C6D-B249-E1E4DD1090C7}" type="datetimeFigureOut">
              <a:rPr lang="en-GB" smtClean="0"/>
              <a:t>05/07/2024</a:t>
            </a:fld>
            <a:endParaRPr lang="en-GB"/>
          </a:p>
        </p:txBody>
      </p:sp>
      <p:sp>
        <p:nvSpPr>
          <p:cNvPr id="5" name="Footer Placeholder 4"/>
          <p:cNvSpPr>
            <a:spLocks noGrp="1"/>
          </p:cNvSpPr>
          <p:nvPr>
            <p:ph type="ftr" sz="quarter" idx="3"/>
          </p:nvPr>
        </p:nvSpPr>
        <p:spPr>
          <a:xfrm>
            <a:off x="2343150" y="8475134"/>
            <a:ext cx="2171700" cy="48683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914900" y="8475134"/>
            <a:ext cx="1600200" cy="486833"/>
          </a:xfrm>
          <a:prstGeom prst="rect">
            <a:avLst/>
          </a:prstGeom>
        </p:spPr>
        <p:txBody>
          <a:bodyPr vert="horz" lIns="91440" tIns="45720" rIns="91440" bIns="45720" rtlCol="0" anchor="ctr"/>
          <a:lstStyle>
            <a:lvl1pPr algn="r">
              <a:defRPr sz="1200">
                <a:solidFill>
                  <a:schemeClr val="tx1">
                    <a:tint val="75000"/>
                  </a:schemeClr>
                </a:solidFill>
              </a:defRPr>
            </a:lvl1pPr>
          </a:lstStyle>
          <a:p>
            <a:fld id="{32E176AA-1179-499B-9B22-3137002D0890}" type="slidenum">
              <a:rPr lang="en-GB" smtClean="0"/>
              <a:t>‹#›</a:t>
            </a:fld>
            <a:endParaRPr lang="en-GB"/>
          </a:p>
        </p:txBody>
      </p:sp>
    </p:spTree>
    <p:extLst>
      <p:ext uri="{BB962C8B-B14F-4D97-AF65-F5344CB8AC3E}">
        <p14:creationId xmlns:p14="http://schemas.microsoft.com/office/powerpoint/2010/main" val="2631351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image" Target="../media/image1.jpg"/><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cid:image001.jpg@01DAB8B3.D7D70260" TargetMode="External"/><Relationship Id="rId11" Type="http://schemas.openxmlformats.org/officeDocument/2006/relationships/image" Target="../media/image8.jpeg"/><Relationship Id="rId5" Type="http://schemas.openxmlformats.org/officeDocument/2006/relationships/image" Target="../media/image3.jpeg"/><Relationship Id="rId10" Type="http://schemas.openxmlformats.org/officeDocument/2006/relationships/image" Target="../media/image7.jpeg"/><Relationship Id="rId4" Type="http://schemas.openxmlformats.org/officeDocument/2006/relationships/image" Target="../media/image2.emf"/><Relationship Id="rId9" Type="http://schemas.openxmlformats.org/officeDocument/2006/relationships/image" Target="../media/image6.jpeg"/></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13" Type="http://schemas.openxmlformats.org/officeDocument/2006/relationships/image" Target="../media/image17.jpeg"/><Relationship Id="rId3" Type="http://schemas.openxmlformats.org/officeDocument/2006/relationships/image" Target="../media/image1.jpg"/><Relationship Id="rId7" Type="http://schemas.openxmlformats.org/officeDocument/2006/relationships/image" Target="../media/image11.jpeg"/><Relationship Id="rId12" Type="http://schemas.openxmlformats.org/officeDocument/2006/relationships/image" Target="../media/image16.jpeg"/><Relationship Id="rId17" Type="http://schemas.openxmlformats.org/officeDocument/2006/relationships/image" Target="../media/image21.jpeg"/><Relationship Id="rId2" Type="http://schemas.openxmlformats.org/officeDocument/2006/relationships/notesSlide" Target="../notesSlides/notesSlide2.xml"/><Relationship Id="rId16" Type="http://schemas.openxmlformats.org/officeDocument/2006/relationships/image" Target="../media/image20.jpeg"/><Relationship Id="rId1" Type="http://schemas.openxmlformats.org/officeDocument/2006/relationships/slideLayout" Target="../slideLayouts/slideLayout1.xml"/><Relationship Id="rId6" Type="http://schemas.openxmlformats.org/officeDocument/2006/relationships/image" Target="../media/image10.jpeg"/><Relationship Id="rId11" Type="http://schemas.openxmlformats.org/officeDocument/2006/relationships/image" Target="../media/image15.jpeg"/><Relationship Id="rId5" Type="http://schemas.openxmlformats.org/officeDocument/2006/relationships/image" Target="../media/image9.jpeg"/><Relationship Id="rId15" Type="http://schemas.openxmlformats.org/officeDocument/2006/relationships/image" Target="../media/image19.jpeg"/><Relationship Id="rId10" Type="http://schemas.openxmlformats.org/officeDocument/2006/relationships/image" Target="../media/image14.jpeg"/><Relationship Id="rId4" Type="http://schemas.openxmlformats.org/officeDocument/2006/relationships/image" Target="../media/image2.emf"/><Relationship Id="rId9" Type="http://schemas.openxmlformats.org/officeDocument/2006/relationships/image" Target="../media/image13.jpeg"/><Relationship Id="rId14" Type="http://schemas.openxmlformats.org/officeDocument/2006/relationships/image" Target="../media/image18.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5000"/>
            <a:lum/>
          </a:blip>
          <a:srcRect/>
          <a:stretch>
            <a:fillRect l="-17000" r="-17000"/>
          </a:stretch>
        </a:blipFill>
        <a:effectLst/>
      </p:bgPr>
    </p:bg>
    <p:spTree>
      <p:nvGrpSpPr>
        <p:cNvPr id="1" name=""/>
        <p:cNvGrpSpPr/>
        <p:nvPr/>
      </p:nvGrpSpPr>
      <p:grpSpPr>
        <a:xfrm>
          <a:off x="0" y="0"/>
          <a:ext cx="0" cy="0"/>
          <a:chOff x="0" y="0"/>
          <a:chExt cx="0" cy="0"/>
        </a:xfrm>
      </p:grpSpPr>
      <p:sp>
        <p:nvSpPr>
          <p:cNvPr id="2" name="Rectangle 1"/>
          <p:cNvSpPr/>
          <p:nvPr/>
        </p:nvSpPr>
        <p:spPr>
          <a:xfrm>
            <a:off x="0" y="-21851"/>
            <a:ext cx="6864263" cy="103564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711763" y="-75039"/>
            <a:ext cx="5899950" cy="1077218"/>
          </a:xfrm>
          <a:prstGeom prst="rect">
            <a:avLst/>
          </a:prstGeom>
          <a:noFill/>
        </p:spPr>
        <p:txBody>
          <a:bodyPr wrap="square" rtlCol="0">
            <a:spAutoFit/>
          </a:bodyPr>
          <a:lstStyle/>
          <a:p>
            <a:pPr algn="ctr"/>
            <a:r>
              <a:rPr lang="en-GB" sz="3200" b="1" dirty="0">
                <a:solidFill>
                  <a:srgbClr val="00B050"/>
                </a:solidFill>
              </a:rPr>
              <a:t>Community Action Week</a:t>
            </a:r>
          </a:p>
          <a:p>
            <a:pPr algn="ctr"/>
            <a:r>
              <a:rPr lang="en-GB" sz="3200" b="1" dirty="0">
                <a:solidFill>
                  <a:srgbClr val="00B050"/>
                </a:solidFill>
              </a:rPr>
              <a:t>June 2024</a:t>
            </a:r>
          </a:p>
        </p:txBody>
      </p:sp>
      <p:sp>
        <p:nvSpPr>
          <p:cNvPr id="8" name="Rectangle 7"/>
          <p:cNvSpPr/>
          <p:nvPr/>
        </p:nvSpPr>
        <p:spPr>
          <a:xfrm>
            <a:off x="-1643" y="8694454"/>
            <a:ext cx="6851521" cy="449546"/>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a:off x="673057" y="8694454"/>
            <a:ext cx="5539330" cy="400110"/>
          </a:xfrm>
          <a:prstGeom prst="rect">
            <a:avLst/>
          </a:prstGeom>
          <a:noFill/>
        </p:spPr>
        <p:txBody>
          <a:bodyPr wrap="square" rtlCol="0">
            <a:spAutoFit/>
          </a:bodyPr>
          <a:lstStyle/>
          <a:p>
            <a:pPr algn="ctr"/>
            <a:r>
              <a:rPr lang="en-GB" sz="2000" b="1" i="1" dirty="0">
                <a:solidFill>
                  <a:schemeClr val="bg1"/>
                </a:solidFill>
              </a:rPr>
              <a:t>‘</a:t>
            </a:r>
            <a:r>
              <a:rPr lang="en-GB" sz="2000" b="1" i="1" dirty="0">
                <a:solidFill>
                  <a:schemeClr val="bg1"/>
                </a:solidFill>
                <a:latin typeface="Bradley Hand ITC" panose="03070402050302030203" pitchFamily="66" charset="0"/>
              </a:rPr>
              <a:t>DREAM, BELIEVE, ACHIEVE’</a:t>
            </a:r>
          </a:p>
        </p:txBody>
      </p:sp>
      <p:pic>
        <p:nvPicPr>
          <p:cNvPr id="42" name="Picture 41" descr="LPSlogo_landscape_Col">
            <a:extLst>
              <a:ext uri="{FF2B5EF4-FFF2-40B4-BE49-F238E27FC236}">
                <a16:creationId xmlns:a16="http://schemas.microsoft.com/office/drawing/2014/main" id="{ADD5C3CC-44D6-497C-9393-3323FE8601CB}"/>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102" y="51057"/>
            <a:ext cx="1484783" cy="841785"/>
          </a:xfrm>
          <a:prstGeom prst="rect">
            <a:avLst/>
          </a:prstGeom>
          <a:noFill/>
          <a:ln>
            <a:noFill/>
          </a:ln>
        </p:spPr>
      </p:pic>
      <p:sp>
        <p:nvSpPr>
          <p:cNvPr id="7" name="TextBox 6">
            <a:extLst>
              <a:ext uri="{FF2B5EF4-FFF2-40B4-BE49-F238E27FC236}">
                <a16:creationId xmlns:a16="http://schemas.microsoft.com/office/drawing/2014/main" id="{D14DA660-014F-4366-A31D-248194EE2172}"/>
              </a:ext>
            </a:extLst>
          </p:cNvPr>
          <p:cNvSpPr txBox="1"/>
          <p:nvPr/>
        </p:nvSpPr>
        <p:spPr>
          <a:xfrm>
            <a:off x="42776" y="1057746"/>
            <a:ext cx="6731891" cy="2246769"/>
          </a:xfrm>
          <a:prstGeom prst="rect">
            <a:avLst/>
          </a:prstGeom>
          <a:solidFill>
            <a:srgbClr val="FFFFCC"/>
          </a:solidFill>
        </p:spPr>
        <p:txBody>
          <a:bodyPr wrap="square" rtlCol="0">
            <a:spAutoFit/>
          </a:bodyPr>
          <a:lstStyle/>
          <a:p>
            <a:pPr algn="just"/>
            <a:r>
              <a:rPr lang="en-GB" sz="1400" dirty="0"/>
              <a:t>Community Action Week is just one way that pupils across Transform Trust, staff and families work together to show their care, appreciation and respect for others. It allows our pupils at Lawn another opportunity to put into practice the values that are part of every day life here, those that are fully embedded across all our curriculum. </a:t>
            </a:r>
            <a:r>
              <a:rPr lang="en-GB" sz="1400" b="1" dirty="0">
                <a:solidFill>
                  <a:srgbClr val="FF0000"/>
                </a:solidFill>
              </a:rPr>
              <a:t>#respect #responsibility #initiative #creativity #integrity </a:t>
            </a:r>
            <a:r>
              <a:rPr lang="en-GB" sz="1400" dirty="0"/>
              <a:t>and the Trust values of </a:t>
            </a:r>
            <a:r>
              <a:rPr lang="en-GB" sz="1400" b="1" dirty="0">
                <a:solidFill>
                  <a:srgbClr val="FF0000"/>
                </a:solidFill>
              </a:rPr>
              <a:t>kindness</a:t>
            </a:r>
            <a:r>
              <a:rPr lang="en-GB" sz="1400" dirty="0"/>
              <a:t>.</a:t>
            </a:r>
          </a:p>
          <a:p>
            <a:pPr algn="just"/>
            <a:endParaRPr lang="en-GB" sz="1400" dirty="0"/>
          </a:p>
          <a:p>
            <a:pPr algn="just"/>
            <a:r>
              <a:rPr lang="en-GB" sz="1400" dirty="0"/>
              <a:t>As always the children rise to the challenge and show that they are true citizens, willing to go above and beyond to have a positive impact on others. </a:t>
            </a:r>
          </a:p>
          <a:p>
            <a:pPr algn="just"/>
            <a:endParaRPr lang="en-GB" sz="1400" dirty="0"/>
          </a:p>
          <a:p>
            <a:pPr algn="just"/>
            <a:r>
              <a:rPr lang="en-GB" sz="1400" dirty="0"/>
              <a:t>Take a look at the things that happened within the Allestree Community and at Lawn……</a:t>
            </a:r>
          </a:p>
        </p:txBody>
      </p:sp>
      <p:sp>
        <p:nvSpPr>
          <p:cNvPr id="6" name="TextBox 5">
            <a:extLst>
              <a:ext uri="{FF2B5EF4-FFF2-40B4-BE49-F238E27FC236}">
                <a16:creationId xmlns:a16="http://schemas.microsoft.com/office/drawing/2014/main" id="{E2B936ED-F2B7-49D5-B3CB-44CA9EBF9A8F}"/>
              </a:ext>
            </a:extLst>
          </p:cNvPr>
          <p:cNvSpPr txBox="1"/>
          <p:nvPr/>
        </p:nvSpPr>
        <p:spPr>
          <a:xfrm>
            <a:off x="1440543" y="6862066"/>
            <a:ext cx="2738253" cy="1754326"/>
          </a:xfrm>
          <a:prstGeom prst="rect">
            <a:avLst/>
          </a:prstGeom>
          <a:noFill/>
          <a:ln>
            <a:solidFill>
              <a:srgbClr val="00B050"/>
            </a:solidFill>
          </a:ln>
        </p:spPr>
        <p:txBody>
          <a:bodyPr wrap="square" rtlCol="0">
            <a:spAutoFit/>
          </a:bodyPr>
          <a:lstStyle/>
          <a:p>
            <a:pPr algn="just"/>
            <a:r>
              <a:rPr lang="en-GB" sz="1200" dirty="0">
                <a:effectLst/>
                <a:latin typeface="Calibri" panose="020F0502020204030204" pitchFamily="34" charset="0"/>
                <a:ea typeface="Calibri" panose="020F0502020204030204" pitchFamily="34" charset="0"/>
              </a:rPr>
              <a:t>William in Year one has donated ALOT of his and his brother’s clothes. The boys sorted them out and even gave away some beloved Toy Story clothes. They know that they will go to someone who will treasure them as much as they have done plus the sale of them will raise money for worthy charities. Well done boys! </a:t>
            </a:r>
          </a:p>
        </p:txBody>
      </p:sp>
      <p:pic>
        <p:nvPicPr>
          <p:cNvPr id="28" name="Picture 27" descr="Inline image">
            <a:extLst>
              <a:ext uri="{FF2B5EF4-FFF2-40B4-BE49-F238E27FC236}">
                <a16:creationId xmlns:a16="http://schemas.microsoft.com/office/drawing/2014/main" id="{0B138A8A-66FD-4874-A73E-1F42995E7EF2}"/>
              </a:ext>
            </a:extLst>
          </p:cNvPr>
          <p:cNvPicPr/>
          <p:nvPr/>
        </p:nvPicPr>
        <p:blipFill>
          <a:blip r:embed="rId5" r:link="rId6" cstate="print">
            <a:extLst>
              <a:ext uri="{28A0092B-C50C-407E-A947-70E740481C1C}">
                <a14:useLocalDpi xmlns:a14="http://schemas.microsoft.com/office/drawing/2010/main" val="0"/>
              </a:ext>
            </a:extLst>
          </a:blip>
          <a:srcRect/>
          <a:stretch>
            <a:fillRect/>
          </a:stretch>
        </p:blipFill>
        <p:spPr bwMode="auto">
          <a:xfrm>
            <a:off x="86217" y="6879083"/>
            <a:ext cx="1324610" cy="1765935"/>
          </a:xfrm>
          <a:prstGeom prst="rect">
            <a:avLst/>
          </a:prstGeom>
          <a:noFill/>
          <a:ln>
            <a:noFill/>
          </a:ln>
        </p:spPr>
      </p:pic>
      <p:sp>
        <p:nvSpPr>
          <p:cNvPr id="11" name="TextBox 10">
            <a:extLst>
              <a:ext uri="{FF2B5EF4-FFF2-40B4-BE49-F238E27FC236}">
                <a16:creationId xmlns:a16="http://schemas.microsoft.com/office/drawing/2014/main" id="{375D8683-C9F5-435A-AE47-DCDE72AA57DF}"/>
              </a:ext>
            </a:extLst>
          </p:cNvPr>
          <p:cNvSpPr txBox="1"/>
          <p:nvPr/>
        </p:nvSpPr>
        <p:spPr>
          <a:xfrm>
            <a:off x="42776" y="5029678"/>
            <a:ext cx="2464311" cy="1754326"/>
          </a:xfrm>
          <a:prstGeom prst="rect">
            <a:avLst/>
          </a:prstGeom>
          <a:noFill/>
          <a:ln>
            <a:solidFill>
              <a:srgbClr val="00B050"/>
            </a:solidFill>
          </a:ln>
        </p:spPr>
        <p:txBody>
          <a:bodyPr wrap="square" rtlCol="0">
            <a:spAutoFit/>
          </a:bodyPr>
          <a:lstStyle/>
          <a:p>
            <a:pPr algn="just"/>
            <a:r>
              <a:rPr lang="en-GB" sz="1200" dirty="0">
                <a:effectLst/>
                <a:latin typeface="Calibri" panose="020F0502020204030204" pitchFamily="34" charset="0"/>
                <a:ea typeface="Times New Roman" panose="02020603050405020304" pitchFamily="18" charset="0"/>
              </a:rPr>
              <a:t>Harley has been keen to take part in the community challenge. We baked some lemon and white chocolate cupcakes for a neighbour (a nurse) to take to work. We also did some litter picking around the neighbourhood. Harley was actually disappointed at the amount we found.</a:t>
            </a:r>
            <a:endParaRPr lang="en-GB" sz="1200" dirty="0">
              <a:effectLst/>
              <a:latin typeface="Calibri" panose="020F0502020204030204" pitchFamily="34" charset="0"/>
              <a:ea typeface="Calibri" panose="020F0502020204030204" pitchFamily="34" charset="0"/>
            </a:endParaRPr>
          </a:p>
        </p:txBody>
      </p:sp>
      <p:pic>
        <p:nvPicPr>
          <p:cNvPr id="12" name="Picture 3">
            <a:extLst>
              <a:ext uri="{FF2B5EF4-FFF2-40B4-BE49-F238E27FC236}">
                <a16:creationId xmlns:a16="http://schemas.microsoft.com/office/drawing/2014/main" id="{7C04DD14-A1D8-44CA-A424-29DD14BC501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62753" y="6982060"/>
            <a:ext cx="1181486" cy="1634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4">
            <a:extLst>
              <a:ext uri="{FF2B5EF4-FFF2-40B4-BE49-F238E27FC236}">
                <a16:creationId xmlns:a16="http://schemas.microsoft.com/office/drawing/2014/main" id="{44AF4257-B17D-4F9A-8FE7-FE9DD598C4D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528195" y="6976966"/>
            <a:ext cx="1243587" cy="164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a:extLst>
              <a:ext uri="{FF2B5EF4-FFF2-40B4-BE49-F238E27FC236}">
                <a16:creationId xmlns:a16="http://schemas.microsoft.com/office/drawing/2014/main" id="{B0EAF97E-28F5-4AFF-B872-3C3FCC61E908}"/>
              </a:ext>
            </a:extLst>
          </p:cNvPr>
          <p:cNvSpPr txBox="1"/>
          <p:nvPr/>
        </p:nvSpPr>
        <p:spPr>
          <a:xfrm>
            <a:off x="4259429" y="4765772"/>
            <a:ext cx="2552471" cy="2123658"/>
          </a:xfrm>
          <a:prstGeom prst="rect">
            <a:avLst/>
          </a:prstGeom>
          <a:noFill/>
          <a:ln>
            <a:solidFill>
              <a:srgbClr val="00B050"/>
            </a:solidFill>
          </a:ln>
        </p:spPr>
        <p:txBody>
          <a:bodyPr wrap="square" rtlCol="0">
            <a:spAutoFit/>
          </a:bodyPr>
          <a:lstStyle/>
          <a:p>
            <a:pPr algn="just"/>
            <a:r>
              <a:rPr lang="en-GB" sz="1200" dirty="0">
                <a:effectLst/>
                <a:latin typeface="Calibri" panose="020F0502020204030204" pitchFamily="34" charset="0"/>
                <a:ea typeface="Times New Roman" panose="02020603050405020304" pitchFamily="18" charset="0"/>
              </a:rPr>
              <a:t>Eva went to </a:t>
            </a:r>
            <a:r>
              <a:rPr lang="en-GB" sz="1200" dirty="0" err="1">
                <a:effectLst/>
                <a:latin typeface="Calibri" panose="020F0502020204030204" pitchFamily="34" charset="0"/>
                <a:ea typeface="Times New Roman" panose="02020603050405020304" pitchFamily="18" charset="0"/>
              </a:rPr>
              <a:t>Brookfields</a:t>
            </a:r>
            <a:r>
              <a:rPr lang="en-GB" sz="1200" dirty="0">
                <a:effectLst/>
                <a:latin typeface="Calibri" panose="020F0502020204030204" pitchFamily="34" charset="0"/>
                <a:ea typeface="Times New Roman" panose="02020603050405020304" pitchFamily="18" charset="0"/>
              </a:rPr>
              <a:t> Nursing Home in Littleover this afternoon with her Daddy Steve to take some paintings she did for the residents! A lovely act of kindness for community week. She was given a little ‘Brookfield’s bear’ to take home with her and the idea is that she will take photos with him on adventures and they will put the photos up at the care home. So proud of her  </a:t>
            </a:r>
            <a:r>
              <a:rPr lang="en-GB" sz="1200" dirty="0">
                <a:effectLst/>
                <a:latin typeface="Segoe UI Emoji" panose="020B0502040204020203" pitchFamily="34" charset="0"/>
                <a:ea typeface="Times New Roman" panose="02020603050405020304" pitchFamily="18" charset="0"/>
                <a:cs typeface="Segoe UI Emoji" panose="020B0502040204020203" pitchFamily="34" charset="0"/>
              </a:rPr>
              <a:t>❤️☀️</a:t>
            </a:r>
            <a:endParaRPr lang="en-GB" sz="1200" dirty="0">
              <a:effectLst/>
              <a:latin typeface="Calibri" panose="020F0502020204030204" pitchFamily="34" charset="0"/>
              <a:ea typeface="Calibri" panose="020F0502020204030204" pitchFamily="34" charset="0"/>
            </a:endParaRPr>
          </a:p>
        </p:txBody>
      </p:sp>
      <p:pic>
        <p:nvPicPr>
          <p:cNvPr id="16" name="Picture 5">
            <a:extLst>
              <a:ext uri="{FF2B5EF4-FFF2-40B4-BE49-F238E27FC236}">
                <a16:creationId xmlns:a16="http://schemas.microsoft.com/office/drawing/2014/main" id="{B12CFB49-832C-4E81-83E7-2A08F515311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6217" y="3374517"/>
            <a:ext cx="1175809" cy="1585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Picture 6">
            <a:extLst>
              <a:ext uri="{FF2B5EF4-FFF2-40B4-BE49-F238E27FC236}">
                <a16:creationId xmlns:a16="http://schemas.microsoft.com/office/drawing/2014/main" id="{0B74C0A3-381F-4DC3-AF8B-E1849A185D35}"/>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304244" y="3388267"/>
            <a:ext cx="1184623" cy="1557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7">
            <a:extLst>
              <a:ext uri="{FF2B5EF4-FFF2-40B4-BE49-F238E27FC236}">
                <a16:creationId xmlns:a16="http://schemas.microsoft.com/office/drawing/2014/main" id="{273D699D-CE4D-4968-9700-621BDE073751}"/>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61405" y="3392051"/>
            <a:ext cx="1428217" cy="1275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TextBox 19">
            <a:extLst>
              <a:ext uri="{FF2B5EF4-FFF2-40B4-BE49-F238E27FC236}">
                <a16:creationId xmlns:a16="http://schemas.microsoft.com/office/drawing/2014/main" id="{0ACFC3F9-C4E3-4088-BF5E-71519F78A3CF}"/>
              </a:ext>
            </a:extLst>
          </p:cNvPr>
          <p:cNvSpPr txBox="1"/>
          <p:nvPr/>
        </p:nvSpPr>
        <p:spPr>
          <a:xfrm>
            <a:off x="3798401" y="3317002"/>
            <a:ext cx="1529716" cy="1384995"/>
          </a:xfrm>
          <a:prstGeom prst="rect">
            <a:avLst/>
          </a:prstGeom>
          <a:noFill/>
          <a:ln>
            <a:solidFill>
              <a:srgbClr val="00B050"/>
            </a:solidFill>
          </a:ln>
        </p:spPr>
        <p:txBody>
          <a:bodyPr wrap="square" rtlCol="0">
            <a:spAutoFit/>
          </a:bodyPr>
          <a:lstStyle/>
          <a:p>
            <a:pPr algn="just"/>
            <a:r>
              <a:rPr lang="en-GB" sz="1200" dirty="0">
                <a:effectLst/>
                <a:latin typeface="Calibri" panose="020F0502020204030204" pitchFamily="34" charset="0"/>
                <a:ea typeface="Times New Roman" panose="02020603050405020304" pitchFamily="18" charset="0"/>
              </a:rPr>
              <a:t>Charlie has taken his grandad out to his favourite spot in Derbyshire. He has dementia but the smile on his face said it all</a:t>
            </a:r>
            <a:endParaRPr lang="en-GB" sz="1200" dirty="0">
              <a:effectLst/>
              <a:latin typeface="Calibri" panose="020F0502020204030204" pitchFamily="34" charset="0"/>
              <a:ea typeface="Calibri" panose="020F0502020204030204" pitchFamily="34" charset="0"/>
            </a:endParaRPr>
          </a:p>
        </p:txBody>
      </p:sp>
      <p:sp>
        <p:nvSpPr>
          <p:cNvPr id="21" name="TextBox 20">
            <a:extLst>
              <a:ext uri="{FF2B5EF4-FFF2-40B4-BE49-F238E27FC236}">
                <a16:creationId xmlns:a16="http://schemas.microsoft.com/office/drawing/2014/main" id="{687CD161-13D3-413F-8400-E4E41776713B}"/>
              </a:ext>
            </a:extLst>
          </p:cNvPr>
          <p:cNvSpPr txBox="1"/>
          <p:nvPr/>
        </p:nvSpPr>
        <p:spPr>
          <a:xfrm>
            <a:off x="2531086" y="3359719"/>
            <a:ext cx="1214571" cy="1384995"/>
          </a:xfrm>
          <a:prstGeom prst="rect">
            <a:avLst/>
          </a:prstGeom>
          <a:noFill/>
          <a:ln>
            <a:solidFill>
              <a:srgbClr val="00B050"/>
            </a:solidFill>
          </a:ln>
        </p:spPr>
        <p:txBody>
          <a:bodyPr wrap="square" rtlCol="0">
            <a:spAutoFit/>
          </a:bodyPr>
          <a:lstStyle/>
          <a:p>
            <a:pPr algn="ctr"/>
            <a:r>
              <a:rPr lang="en-GB" sz="1200" dirty="0"/>
              <a:t>Marnie wrote a letter to Blue Peter about plastic pollution…a very important topic.</a:t>
            </a:r>
          </a:p>
        </p:txBody>
      </p:sp>
    </p:spTree>
    <p:extLst>
      <p:ext uri="{BB962C8B-B14F-4D97-AF65-F5344CB8AC3E}">
        <p14:creationId xmlns:p14="http://schemas.microsoft.com/office/powerpoint/2010/main" val="41445806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15000"/>
            <a:lum/>
          </a:blip>
          <a:srcRect/>
          <a:stretch>
            <a:fillRect l="-17000" r="-17000"/>
          </a:stretch>
        </a:blipFill>
        <a:effectLst/>
      </p:bgPr>
    </p:bg>
    <p:spTree>
      <p:nvGrpSpPr>
        <p:cNvPr id="1" name=""/>
        <p:cNvGrpSpPr/>
        <p:nvPr/>
      </p:nvGrpSpPr>
      <p:grpSpPr>
        <a:xfrm>
          <a:off x="0" y="0"/>
          <a:ext cx="0" cy="0"/>
          <a:chOff x="0" y="0"/>
          <a:chExt cx="0" cy="0"/>
        </a:xfrm>
      </p:grpSpPr>
      <p:sp>
        <p:nvSpPr>
          <p:cNvPr id="2" name="Rectangle 1"/>
          <p:cNvSpPr/>
          <p:nvPr/>
        </p:nvSpPr>
        <p:spPr>
          <a:xfrm>
            <a:off x="0" y="-21851"/>
            <a:ext cx="6864263" cy="1035648"/>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p:cNvSpPr txBox="1"/>
          <p:nvPr/>
        </p:nvSpPr>
        <p:spPr>
          <a:xfrm>
            <a:off x="711763" y="-75039"/>
            <a:ext cx="5899950" cy="1077218"/>
          </a:xfrm>
          <a:prstGeom prst="rect">
            <a:avLst/>
          </a:prstGeom>
          <a:noFill/>
        </p:spPr>
        <p:txBody>
          <a:bodyPr wrap="square" rtlCol="0">
            <a:spAutoFit/>
          </a:bodyPr>
          <a:lstStyle/>
          <a:p>
            <a:pPr algn="ctr"/>
            <a:r>
              <a:rPr lang="en-GB" sz="3200" b="1" dirty="0">
                <a:solidFill>
                  <a:srgbClr val="00B050"/>
                </a:solidFill>
              </a:rPr>
              <a:t>Community Action Week</a:t>
            </a:r>
          </a:p>
          <a:p>
            <a:pPr algn="ctr"/>
            <a:r>
              <a:rPr lang="en-GB" sz="3200" b="1" dirty="0">
                <a:solidFill>
                  <a:srgbClr val="00B050"/>
                </a:solidFill>
              </a:rPr>
              <a:t>June 2024</a:t>
            </a:r>
          </a:p>
        </p:txBody>
      </p:sp>
      <p:sp>
        <p:nvSpPr>
          <p:cNvPr id="8" name="Rectangle 7"/>
          <p:cNvSpPr/>
          <p:nvPr/>
        </p:nvSpPr>
        <p:spPr>
          <a:xfrm>
            <a:off x="-1643" y="8694454"/>
            <a:ext cx="6851521" cy="449546"/>
          </a:xfrm>
          <a:prstGeom prst="rect">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p:cNvSpPr txBox="1"/>
          <p:nvPr/>
        </p:nvSpPr>
        <p:spPr>
          <a:xfrm>
            <a:off x="673057" y="8694454"/>
            <a:ext cx="5539330" cy="400110"/>
          </a:xfrm>
          <a:prstGeom prst="rect">
            <a:avLst/>
          </a:prstGeom>
          <a:noFill/>
        </p:spPr>
        <p:txBody>
          <a:bodyPr wrap="square" rtlCol="0">
            <a:spAutoFit/>
          </a:bodyPr>
          <a:lstStyle/>
          <a:p>
            <a:pPr algn="ctr"/>
            <a:r>
              <a:rPr lang="en-GB" sz="2000" b="1" i="1" dirty="0">
                <a:solidFill>
                  <a:schemeClr val="bg1"/>
                </a:solidFill>
              </a:rPr>
              <a:t>‘</a:t>
            </a:r>
            <a:r>
              <a:rPr lang="en-GB" sz="2000" b="1" i="1" dirty="0">
                <a:solidFill>
                  <a:schemeClr val="bg1"/>
                </a:solidFill>
                <a:latin typeface="Bradley Hand ITC" panose="03070402050302030203" pitchFamily="66" charset="0"/>
              </a:rPr>
              <a:t>DREAM, BELIEVE, ACHIEVE’</a:t>
            </a:r>
          </a:p>
        </p:txBody>
      </p:sp>
      <p:pic>
        <p:nvPicPr>
          <p:cNvPr id="42" name="Picture 41" descr="LPSlogo_landscape_Col">
            <a:extLst>
              <a:ext uri="{FF2B5EF4-FFF2-40B4-BE49-F238E27FC236}">
                <a16:creationId xmlns:a16="http://schemas.microsoft.com/office/drawing/2014/main" id="{ADD5C3CC-44D6-497C-9393-3323FE8601CB}"/>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102" y="51057"/>
            <a:ext cx="1484783" cy="841785"/>
          </a:xfrm>
          <a:prstGeom prst="rect">
            <a:avLst/>
          </a:prstGeom>
          <a:noFill/>
          <a:ln>
            <a:noFill/>
          </a:ln>
        </p:spPr>
      </p:pic>
      <p:sp>
        <p:nvSpPr>
          <p:cNvPr id="4" name="TextBox 3">
            <a:extLst>
              <a:ext uri="{FF2B5EF4-FFF2-40B4-BE49-F238E27FC236}">
                <a16:creationId xmlns:a16="http://schemas.microsoft.com/office/drawing/2014/main" id="{349D6123-9BBC-463E-8CE2-F6BE780A2895}"/>
              </a:ext>
            </a:extLst>
          </p:cNvPr>
          <p:cNvSpPr txBox="1"/>
          <p:nvPr/>
        </p:nvSpPr>
        <p:spPr>
          <a:xfrm>
            <a:off x="55102" y="1055367"/>
            <a:ext cx="3517914" cy="3416320"/>
          </a:xfrm>
          <a:prstGeom prst="rect">
            <a:avLst/>
          </a:prstGeom>
          <a:noFill/>
          <a:ln>
            <a:solidFill>
              <a:srgbClr val="00B050"/>
            </a:solidFill>
          </a:ln>
        </p:spPr>
        <p:txBody>
          <a:bodyPr wrap="square" rtlCol="0">
            <a:spAutoFit/>
          </a:bodyPr>
          <a:lstStyle/>
          <a:p>
            <a:r>
              <a:rPr lang="en-GB" sz="1200" dirty="0">
                <a:effectLst/>
                <a:latin typeface="Calibri" panose="020F0502020204030204" pitchFamily="34" charset="0"/>
                <a:ea typeface="Times New Roman" panose="02020603050405020304" pitchFamily="18" charset="0"/>
              </a:rPr>
              <a:t>As part of Community Action Week, some Lawn pupils who are members of the 151st Allestree Beaver group, took part in a group litter pick around Allestree Park. They worked really hard to help make the park a nice litter-free space for everyone to enjoy.</a:t>
            </a:r>
            <a:endParaRPr lang="en-GB" sz="1200" dirty="0">
              <a:effectLst/>
              <a:latin typeface="Calibri" panose="020F0502020204030204" pitchFamily="34" charset="0"/>
              <a:ea typeface="Calibri" panose="020F0502020204030204" pitchFamily="34" charset="0"/>
            </a:endParaRPr>
          </a:p>
          <a:p>
            <a:r>
              <a:rPr lang="en-GB" sz="1200" dirty="0">
                <a:effectLst/>
                <a:latin typeface="Calibri" panose="020F0502020204030204" pitchFamily="34" charset="0"/>
                <a:ea typeface="Times New Roman" panose="02020603050405020304" pitchFamily="18" charset="0"/>
              </a:rPr>
              <a:t> </a:t>
            </a:r>
            <a:endParaRPr lang="en-GB" sz="1200" dirty="0">
              <a:effectLst/>
              <a:latin typeface="Calibri" panose="020F0502020204030204" pitchFamily="34" charset="0"/>
              <a:ea typeface="Calibri" panose="020F0502020204030204" pitchFamily="34" charset="0"/>
            </a:endParaRPr>
          </a:p>
          <a:p>
            <a:r>
              <a:rPr lang="en-GB" sz="1200" dirty="0">
                <a:effectLst/>
                <a:latin typeface="Calibri" panose="020F0502020204030204" pitchFamily="34" charset="0"/>
                <a:ea typeface="Times New Roman" panose="02020603050405020304" pitchFamily="18" charset="0"/>
              </a:rPr>
              <a:t>Well done to:</a:t>
            </a:r>
            <a:endParaRPr lang="en-GB" sz="1200" dirty="0">
              <a:effectLst/>
              <a:latin typeface="Calibri" panose="020F0502020204030204" pitchFamily="34" charset="0"/>
              <a:ea typeface="Calibri" panose="020F0502020204030204" pitchFamily="34" charset="0"/>
            </a:endParaRPr>
          </a:p>
          <a:p>
            <a:r>
              <a:rPr lang="en-GB" sz="1200" dirty="0">
                <a:effectLst/>
                <a:latin typeface="Calibri" panose="020F0502020204030204" pitchFamily="34" charset="0"/>
                <a:ea typeface="Times New Roman" panose="02020603050405020304" pitchFamily="18" charset="0"/>
              </a:rPr>
              <a:t>Thomas </a:t>
            </a:r>
            <a:r>
              <a:rPr lang="en-GB" sz="1200" dirty="0" err="1">
                <a:effectLst/>
                <a:latin typeface="Calibri" panose="020F0502020204030204" pitchFamily="34" charset="0"/>
                <a:ea typeface="Times New Roman" panose="02020603050405020304" pitchFamily="18" charset="0"/>
              </a:rPr>
              <a:t>Yeates</a:t>
            </a:r>
            <a:r>
              <a:rPr lang="en-GB" sz="1200" dirty="0">
                <a:effectLst/>
                <a:latin typeface="Calibri" panose="020F0502020204030204" pitchFamily="34" charset="0"/>
                <a:ea typeface="Times New Roman" panose="02020603050405020304" pitchFamily="18" charset="0"/>
              </a:rPr>
              <a:t> </a:t>
            </a:r>
            <a:endParaRPr lang="en-GB" sz="1200" dirty="0">
              <a:effectLst/>
              <a:latin typeface="Calibri" panose="020F0502020204030204" pitchFamily="34" charset="0"/>
              <a:ea typeface="Calibri" panose="020F0502020204030204" pitchFamily="34" charset="0"/>
            </a:endParaRPr>
          </a:p>
          <a:p>
            <a:r>
              <a:rPr lang="en-GB" sz="1200" dirty="0">
                <a:effectLst/>
                <a:latin typeface="Calibri" panose="020F0502020204030204" pitchFamily="34" charset="0"/>
                <a:ea typeface="Times New Roman" panose="02020603050405020304" pitchFamily="18" charset="0"/>
              </a:rPr>
              <a:t>Archer Hicks</a:t>
            </a:r>
            <a:endParaRPr lang="en-GB" sz="1200" dirty="0">
              <a:effectLst/>
              <a:latin typeface="Calibri" panose="020F0502020204030204" pitchFamily="34" charset="0"/>
              <a:ea typeface="Calibri" panose="020F0502020204030204" pitchFamily="34" charset="0"/>
            </a:endParaRPr>
          </a:p>
          <a:p>
            <a:r>
              <a:rPr lang="en-GB" sz="1200" dirty="0">
                <a:effectLst/>
                <a:latin typeface="Calibri" panose="020F0502020204030204" pitchFamily="34" charset="0"/>
                <a:ea typeface="Times New Roman" panose="02020603050405020304" pitchFamily="18" charset="0"/>
              </a:rPr>
              <a:t>Gregory Buchanan </a:t>
            </a:r>
            <a:endParaRPr lang="en-GB" sz="1200" dirty="0">
              <a:effectLst/>
              <a:latin typeface="Calibri" panose="020F0502020204030204" pitchFamily="34" charset="0"/>
              <a:ea typeface="Calibri" panose="020F0502020204030204" pitchFamily="34" charset="0"/>
            </a:endParaRPr>
          </a:p>
          <a:p>
            <a:r>
              <a:rPr lang="en-GB" sz="1200" dirty="0">
                <a:effectLst/>
                <a:latin typeface="Calibri" panose="020F0502020204030204" pitchFamily="34" charset="0"/>
                <a:ea typeface="Times New Roman" panose="02020603050405020304" pitchFamily="18" charset="0"/>
              </a:rPr>
              <a:t> Joey Clemens</a:t>
            </a:r>
            <a:endParaRPr lang="en-GB" sz="1200" dirty="0">
              <a:effectLst/>
              <a:latin typeface="Calibri" panose="020F0502020204030204" pitchFamily="34" charset="0"/>
              <a:ea typeface="Calibri" panose="020F0502020204030204" pitchFamily="34" charset="0"/>
            </a:endParaRPr>
          </a:p>
          <a:p>
            <a:r>
              <a:rPr lang="en-GB" sz="1200" dirty="0" err="1">
                <a:effectLst/>
                <a:latin typeface="Calibri" panose="020F0502020204030204" pitchFamily="34" charset="0"/>
                <a:ea typeface="Times New Roman" panose="02020603050405020304" pitchFamily="18" charset="0"/>
              </a:rPr>
              <a:t>Eshan</a:t>
            </a:r>
            <a:r>
              <a:rPr lang="en-GB" sz="1200" dirty="0">
                <a:effectLst/>
                <a:latin typeface="Calibri" panose="020F0502020204030204" pitchFamily="34" charset="0"/>
                <a:ea typeface="Times New Roman" panose="02020603050405020304" pitchFamily="18" charset="0"/>
              </a:rPr>
              <a:t> Smith</a:t>
            </a:r>
            <a:endParaRPr lang="en-GB" sz="1200" dirty="0">
              <a:effectLst/>
              <a:latin typeface="Calibri" panose="020F0502020204030204" pitchFamily="34" charset="0"/>
              <a:ea typeface="Calibri" panose="020F0502020204030204" pitchFamily="34" charset="0"/>
            </a:endParaRPr>
          </a:p>
          <a:p>
            <a:r>
              <a:rPr lang="en-GB" sz="1200" dirty="0">
                <a:effectLst/>
                <a:latin typeface="Calibri" panose="020F0502020204030204" pitchFamily="34" charset="0"/>
                <a:ea typeface="Times New Roman" panose="02020603050405020304" pitchFamily="18" charset="0"/>
              </a:rPr>
              <a:t>Leo Poon</a:t>
            </a:r>
            <a:endParaRPr lang="en-GB" sz="1200" dirty="0">
              <a:effectLst/>
              <a:latin typeface="Calibri" panose="020F0502020204030204" pitchFamily="34" charset="0"/>
              <a:ea typeface="Calibri" panose="020F0502020204030204" pitchFamily="34" charset="0"/>
            </a:endParaRPr>
          </a:p>
          <a:p>
            <a:r>
              <a:rPr lang="en-GB" sz="1200" dirty="0">
                <a:effectLst/>
                <a:latin typeface="Calibri" panose="020F0502020204030204" pitchFamily="34" charset="0"/>
                <a:ea typeface="Times New Roman" panose="02020603050405020304" pitchFamily="18" charset="0"/>
              </a:rPr>
              <a:t>Eddie Atkinson </a:t>
            </a:r>
            <a:endParaRPr lang="en-GB" sz="1200" dirty="0">
              <a:effectLst/>
              <a:latin typeface="Calibri" panose="020F0502020204030204" pitchFamily="34" charset="0"/>
              <a:ea typeface="Calibri" panose="020F0502020204030204" pitchFamily="34" charset="0"/>
            </a:endParaRPr>
          </a:p>
          <a:p>
            <a:r>
              <a:rPr lang="en-GB" sz="1200" dirty="0">
                <a:effectLst/>
                <a:latin typeface="Calibri" panose="020F0502020204030204" pitchFamily="34" charset="0"/>
                <a:ea typeface="Times New Roman" panose="02020603050405020304" pitchFamily="18" charset="0"/>
              </a:rPr>
              <a:t>James Byrne</a:t>
            </a:r>
            <a:endParaRPr lang="en-GB" sz="1200" dirty="0">
              <a:effectLst/>
              <a:latin typeface="Calibri" panose="020F0502020204030204" pitchFamily="34" charset="0"/>
              <a:ea typeface="Calibri" panose="020F0502020204030204" pitchFamily="34" charset="0"/>
            </a:endParaRPr>
          </a:p>
          <a:p>
            <a:r>
              <a:rPr lang="en-GB" sz="1200" dirty="0">
                <a:effectLst/>
                <a:latin typeface="Calibri" panose="020F0502020204030204" pitchFamily="34" charset="0"/>
                <a:ea typeface="Times New Roman" panose="02020603050405020304" pitchFamily="18" charset="0"/>
              </a:rPr>
              <a:t> Duncan Buchanan</a:t>
            </a:r>
          </a:p>
          <a:p>
            <a:endParaRPr lang="en-GB" sz="1200" dirty="0">
              <a:effectLst/>
              <a:latin typeface="Calibri" panose="020F0502020204030204" pitchFamily="34" charset="0"/>
              <a:ea typeface="Calibri" panose="020F0502020204030204" pitchFamily="34" charset="0"/>
            </a:endParaRPr>
          </a:p>
        </p:txBody>
      </p:sp>
      <p:pic>
        <p:nvPicPr>
          <p:cNvPr id="2050" name="Picture 2">
            <a:extLst>
              <a:ext uri="{FF2B5EF4-FFF2-40B4-BE49-F238E27FC236}">
                <a16:creationId xmlns:a16="http://schemas.microsoft.com/office/drawing/2014/main" id="{DE64F83D-D515-4DF7-9405-6D86B531290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78498" y="3028380"/>
            <a:ext cx="1012334" cy="1384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a:extLst>
              <a:ext uri="{FF2B5EF4-FFF2-40B4-BE49-F238E27FC236}">
                <a16:creationId xmlns:a16="http://schemas.microsoft.com/office/drawing/2014/main" id="{49F7A124-E5A9-4BF0-B3AA-D88CA8D5146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46773" y="2996363"/>
            <a:ext cx="1017853" cy="1391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2" name="Picture 4">
            <a:extLst>
              <a:ext uri="{FF2B5EF4-FFF2-40B4-BE49-F238E27FC236}">
                <a16:creationId xmlns:a16="http://schemas.microsoft.com/office/drawing/2014/main" id="{D14A76AA-425B-479B-93AB-5DD8D342E391}"/>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655916" y="2063299"/>
            <a:ext cx="1212613" cy="891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7BD1FE97-12D0-46F4-81C4-0112EC128B04}"/>
              </a:ext>
            </a:extLst>
          </p:cNvPr>
          <p:cNvSpPr txBox="1"/>
          <p:nvPr/>
        </p:nvSpPr>
        <p:spPr>
          <a:xfrm>
            <a:off x="5019412" y="1066985"/>
            <a:ext cx="1783486" cy="1569660"/>
          </a:xfrm>
          <a:prstGeom prst="rect">
            <a:avLst/>
          </a:prstGeom>
          <a:noFill/>
          <a:ln>
            <a:solidFill>
              <a:srgbClr val="00B050"/>
            </a:solidFill>
          </a:ln>
        </p:spPr>
        <p:txBody>
          <a:bodyPr wrap="square" rtlCol="0">
            <a:spAutoFit/>
          </a:bodyPr>
          <a:lstStyle/>
          <a:p>
            <a:pPr algn="just"/>
            <a:r>
              <a:rPr lang="en-GB" sz="1200" dirty="0">
                <a:effectLst/>
                <a:latin typeface="Calibri" panose="020F0502020204030204" pitchFamily="34" charset="0"/>
                <a:ea typeface="Times New Roman" panose="02020603050405020304" pitchFamily="18" charset="0"/>
              </a:rPr>
              <a:t>Ashton purchased a 'Windrush' cap out of his pocket money to help support the Windrush campaign </a:t>
            </a:r>
            <a:r>
              <a:rPr lang="en-GB" sz="1200" dirty="0">
                <a:effectLst/>
                <a:latin typeface="Segoe UI Emoji" panose="020B0502040204020203" pitchFamily="34" charset="0"/>
                <a:ea typeface="Times New Roman" panose="02020603050405020304" pitchFamily="18" charset="0"/>
                <a:cs typeface="Segoe UI Emoji" panose="020B0502040204020203" pitchFamily="34" charset="0"/>
              </a:rPr>
              <a:t>👏 He has clearly taken a lot on board when learning about this in Year 4.</a:t>
            </a:r>
            <a:endParaRPr lang="en-GB" sz="1200" dirty="0">
              <a:effectLst/>
              <a:latin typeface="Calibri" panose="020F0502020204030204" pitchFamily="34" charset="0"/>
              <a:ea typeface="Calibri" panose="020F0502020204030204" pitchFamily="34" charset="0"/>
            </a:endParaRPr>
          </a:p>
        </p:txBody>
      </p:sp>
      <p:sp>
        <p:nvSpPr>
          <p:cNvPr id="9" name="TextBox 8">
            <a:extLst>
              <a:ext uri="{FF2B5EF4-FFF2-40B4-BE49-F238E27FC236}">
                <a16:creationId xmlns:a16="http://schemas.microsoft.com/office/drawing/2014/main" id="{30B75775-C931-4190-889D-749F5EE63A91}"/>
              </a:ext>
            </a:extLst>
          </p:cNvPr>
          <p:cNvSpPr txBox="1"/>
          <p:nvPr/>
        </p:nvSpPr>
        <p:spPr>
          <a:xfrm>
            <a:off x="3661738" y="2818614"/>
            <a:ext cx="1567462" cy="1200329"/>
          </a:xfrm>
          <a:prstGeom prst="rect">
            <a:avLst/>
          </a:prstGeom>
          <a:noFill/>
          <a:ln>
            <a:solidFill>
              <a:srgbClr val="00B050"/>
            </a:solidFill>
          </a:ln>
        </p:spPr>
        <p:txBody>
          <a:bodyPr wrap="square" rtlCol="0">
            <a:spAutoFit/>
          </a:bodyPr>
          <a:lstStyle/>
          <a:p>
            <a:pPr algn="just"/>
            <a:r>
              <a:rPr lang="en-GB" sz="1200" dirty="0">
                <a:effectLst/>
                <a:latin typeface="Calibri" panose="020F0502020204030204" pitchFamily="34" charset="0"/>
                <a:ea typeface="Times New Roman" panose="02020603050405020304" pitchFamily="18" charset="0"/>
              </a:rPr>
              <a:t>Cordelia has spent her own money on these biscuits to give to her Brownie group for all the hard volunteer work that they do! </a:t>
            </a:r>
            <a:endParaRPr lang="en-GB" dirty="0"/>
          </a:p>
        </p:txBody>
      </p:sp>
      <p:pic>
        <p:nvPicPr>
          <p:cNvPr id="2053" name="Picture 5">
            <a:extLst>
              <a:ext uri="{FF2B5EF4-FFF2-40B4-BE49-F238E27FC236}">
                <a16:creationId xmlns:a16="http://schemas.microsoft.com/office/drawing/2014/main" id="{266F46AF-9F58-4B31-912C-2B36FC8A8A1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41083" y="2698713"/>
            <a:ext cx="1431131" cy="1440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4" name="Picture 6">
            <a:extLst>
              <a:ext uri="{FF2B5EF4-FFF2-40B4-BE49-F238E27FC236}">
                <a16:creationId xmlns:a16="http://schemas.microsoft.com/office/drawing/2014/main" id="{32DA4B64-52A9-4252-95E5-3E0EC4E7E56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684899" y="4112919"/>
            <a:ext cx="1183570" cy="15029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extBox 13">
            <a:extLst>
              <a:ext uri="{FF2B5EF4-FFF2-40B4-BE49-F238E27FC236}">
                <a16:creationId xmlns:a16="http://schemas.microsoft.com/office/drawing/2014/main" id="{459B15CE-FEE5-4788-9D71-9B4D71E6DB17}"/>
              </a:ext>
            </a:extLst>
          </p:cNvPr>
          <p:cNvSpPr txBox="1"/>
          <p:nvPr/>
        </p:nvSpPr>
        <p:spPr>
          <a:xfrm>
            <a:off x="4964452" y="4237276"/>
            <a:ext cx="1752802" cy="1384995"/>
          </a:xfrm>
          <a:prstGeom prst="rect">
            <a:avLst/>
          </a:prstGeom>
          <a:noFill/>
          <a:ln>
            <a:solidFill>
              <a:srgbClr val="00B050"/>
            </a:solidFill>
          </a:ln>
        </p:spPr>
        <p:txBody>
          <a:bodyPr wrap="square" rtlCol="0">
            <a:spAutoFit/>
          </a:bodyPr>
          <a:lstStyle/>
          <a:p>
            <a:pPr algn="just"/>
            <a:r>
              <a:rPr lang="en-GB" sz="1200" dirty="0">
                <a:effectLst/>
                <a:latin typeface="Calibri" panose="020F0502020204030204" pitchFamily="34" charset="0"/>
                <a:ea typeface="Times New Roman" panose="02020603050405020304" pitchFamily="18" charset="0"/>
              </a:rPr>
              <a:t>Duncan has helped out at his younger brother’s beaver session this evening for community week, he helped them litter pick in Allestree Park. </a:t>
            </a:r>
            <a:endParaRPr lang="en-GB" sz="1200" dirty="0">
              <a:effectLst/>
              <a:latin typeface="Calibri" panose="020F0502020204030204" pitchFamily="34" charset="0"/>
              <a:ea typeface="Calibri" panose="020F0502020204030204" pitchFamily="34" charset="0"/>
            </a:endParaRPr>
          </a:p>
        </p:txBody>
      </p:sp>
      <p:pic>
        <p:nvPicPr>
          <p:cNvPr id="2056" name="Picture 8">
            <a:extLst>
              <a:ext uri="{FF2B5EF4-FFF2-40B4-BE49-F238E27FC236}">
                <a16:creationId xmlns:a16="http://schemas.microsoft.com/office/drawing/2014/main" id="{5A211040-BFC3-4790-806D-0B0566AA25C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751901" y="4572000"/>
            <a:ext cx="1551632" cy="1163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9">
            <a:extLst>
              <a:ext uri="{FF2B5EF4-FFF2-40B4-BE49-F238E27FC236}">
                <a16:creationId xmlns:a16="http://schemas.microsoft.com/office/drawing/2014/main" id="{53455FD2-313A-4B43-A374-9C0F9C2CF9A7}"/>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0853" y="4576209"/>
            <a:ext cx="1555064" cy="1166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Box 18">
            <a:extLst>
              <a:ext uri="{FF2B5EF4-FFF2-40B4-BE49-F238E27FC236}">
                <a16:creationId xmlns:a16="http://schemas.microsoft.com/office/drawing/2014/main" id="{C9B3712E-08F2-4E79-962D-D75CB3ABF436}"/>
              </a:ext>
            </a:extLst>
          </p:cNvPr>
          <p:cNvSpPr txBox="1"/>
          <p:nvPr/>
        </p:nvSpPr>
        <p:spPr>
          <a:xfrm>
            <a:off x="81184" y="5817427"/>
            <a:ext cx="3383442" cy="1384995"/>
          </a:xfrm>
          <a:prstGeom prst="rect">
            <a:avLst/>
          </a:prstGeom>
          <a:noFill/>
          <a:ln>
            <a:solidFill>
              <a:srgbClr val="00B050"/>
            </a:solidFill>
          </a:ln>
        </p:spPr>
        <p:txBody>
          <a:bodyPr wrap="square" rtlCol="0">
            <a:spAutoFit/>
          </a:bodyPr>
          <a:lstStyle/>
          <a:p>
            <a:pPr algn="just"/>
            <a:r>
              <a:rPr lang="en-GB" sz="1200" dirty="0"/>
              <a:t>The Learning Detectives visited a school in Burton to support their journey of school growth and development ….going above and beyond and impacting on the wider community. They were sensational and we have received a lovely email from Mr Smith thanking them for the incredibly mature and helpful acts.</a:t>
            </a:r>
          </a:p>
        </p:txBody>
      </p:sp>
      <p:pic>
        <p:nvPicPr>
          <p:cNvPr id="2058" name="Picture 10">
            <a:extLst>
              <a:ext uri="{FF2B5EF4-FFF2-40B4-BE49-F238E27FC236}">
                <a16:creationId xmlns:a16="http://schemas.microsoft.com/office/drawing/2014/main" id="{D7974A81-F52A-406C-9576-BD4B28689DA9}"/>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752563" y="1111879"/>
            <a:ext cx="1147974" cy="1633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A3669F8D-6F67-4265-BB03-0F2B1C14DD73}"/>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554469" y="5696847"/>
            <a:ext cx="1511541" cy="1133655"/>
          </a:xfrm>
          <a:prstGeom prst="rect">
            <a:avLst/>
          </a:prstGeom>
        </p:spPr>
      </p:pic>
      <p:sp>
        <p:nvSpPr>
          <p:cNvPr id="13" name="TextBox 12">
            <a:extLst>
              <a:ext uri="{FF2B5EF4-FFF2-40B4-BE49-F238E27FC236}">
                <a16:creationId xmlns:a16="http://schemas.microsoft.com/office/drawing/2014/main" id="{2E558E56-328B-4226-B47B-ED6A23541AC6}"/>
              </a:ext>
            </a:extLst>
          </p:cNvPr>
          <p:cNvSpPr txBox="1"/>
          <p:nvPr/>
        </p:nvSpPr>
        <p:spPr>
          <a:xfrm>
            <a:off x="5019412" y="6900727"/>
            <a:ext cx="1752802" cy="1754326"/>
          </a:xfrm>
          <a:prstGeom prst="rect">
            <a:avLst/>
          </a:prstGeom>
          <a:noFill/>
          <a:ln>
            <a:solidFill>
              <a:srgbClr val="00B050"/>
            </a:solidFill>
          </a:ln>
        </p:spPr>
        <p:txBody>
          <a:bodyPr wrap="square" rtlCol="0">
            <a:spAutoFit/>
          </a:bodyPr>
          <a:lstStyle/>
          <a:p>
            <a:pPr algn="just"/>
            <a:r>
              <a:rPr lang="en-GB" sz="1200" dirty="0">
                <a:effectLst/>
                <a:latin typeface="Calibri" panose="020F0502020204030204" pitchFamily="34" charset="0"/>
                <a:ea typeface="Times New Roman" panose="02020603050405020304" pitchFamily="18" charset="0"/>
              </a:rPr>
              <a:t>Language leaders from Woodlands visited and delivered sessions for all of KS2. They were really impressed with the linguistic skills of our pupils. They also kindly gifted dictionaries to school too.</a:t>
            </a:r>
            <a:endParaRPr lang="en-GB" sz="1200" dirty="0">
              <a:effectLst/>
              <a:latin typeface="Calibri" panose="020F0502020204030204" pitchFamily="34" charset="0"/>
              <a:ea typeface="Calibri" panose="020F0502020204030204" pitchFamily="34" charset="0"/>
            </a:endParaRPr>
          </a:p>
        </p:txBody>
      </p:sp>
      <p:pic>
        <p:nvPicPr>
          <p:cNvPr id="16" name="Picture 15">
            <a:extLst>
              <a:ext uri="{FF2B5EF4-FFF2-40B4-BE49-F238E27FC236}">
                <a16:creationId xmlns:a16="http://schemas.microsoft.com/office/drawing/2014/main" id="{91147687-2BF7-47C6-AC3C-50CB445A0E95}"/>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rot="5400000">
            <a:off x="-118022" y="7444553"/>
            <a:ext cx="1384995" cy="1038747"/>
          </a:xfrm>
          <a:prstGeom prst="rect">
            <a:avLst/>
          </a:prstGeom>
        </p:spPr>
      </p:pic>
      <p:pic>
        <p:nvPicPr>
          <p:cNvPr id="18" name="Picture 17">
            <a:extLst>
              <a:ext uri="{FF2B5EF4-FFF2-40B4-BE49-F238E27FC236}">
                <a16:creationId xmlns:a16="http://schemas.microsoft.com/office/drawing/2014/main" id="{221AAE8C-8E40-4793-8D0A-8BDB1F42F154}"/>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rot="5400000">
            <a:off x="1005303" y="7443183"/>
            <a:ext cx="1384994" cy="1038746"/>
          </a:xfrm>
          <a:prstGeom prst="rect">
            <a:avLst/>
          </a:prstGeom>
        </p:spPr>
      </p:pic>
      <p:pic>
        <p:nvPicPr>
          <p:cNvPr id="21" name="Picture 20">
            <a:extLst>
              <a:ext uri="{FF2B5EF4-FFF2-40B4-BE49-F238E27FC236}">
                <a16:creationId xmlns:a16="http://schemas.microsoft.com/office/drawing/2014/main" id="{5642BF71-B42C-4E9F-A6DD-9ADAF13A197F}"/>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3573016" y="6887820"/>
            <a:ext cx="1370808" cy="1028106"/>
          </a:xfrm>
          <a:prstGeom prst="rect">
            <a:avLst/>
          </a:prstGeom>
        </p:spPr>
      </p:pic>
      <p:pic>
        <p:nvPicPr>
          <p:cNvPr id="23" name="Picture 22">
            <a:extLst>
              <a:ext uri="{FF2B5EF4-FFF2-40B4-BE49-F238E27FC236}">
                <a16:creationId xmlns:a16="http://schemas.microsoft.com/office/drawing/2014/main" id="{94EA8C0A-48CC-40FA-8726-5A7B203CD6AF}"/>
              </a:ext>
            </a:extLst>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5140041" y="5702546"/>
            <a:ext cx="1511543" cy="1133657"/>
          </a:xfrm>
          <a:prstGeom prst="rect">
            <a:avLst/>
          </a:prstGeom>
        </p:spPr>
      </p:pic>
      <p:sp>
        <p:nvSpPr>
          <p:cNvPr id="24" name="TextBox 23">
            <a:extLst>
              <a:ext uri="{FF2B5EF4-FFF2-40B4-BE49-F238E27FC236}">
                <a16:creationId xmlns:a16="http://schemas.microsoft.com/office/drawing/2014/main" id="{5B605F60-5415-4397-9341-25B95A63FDAA}"/>
              </a:ext>
            </a:extLst>
          </p:cNvPr>
          <p:cNvSpPr txBox="1"/>
          <p:nvPr/>
        </p:nvSpPr>
        <p:spPr>
          <a:xfrm>
            <a:off x="2182948" y="7215570"/>
            <a:ext cx="1424294" cy="1384995"/>
          </a:xfrm>
          <a:prstGeom prst="rect">
            <a:avLst/>
          </a:prstGeom>
          <a:noFill/>
        </p:spPr>
        <p:txBody>
          <a:bodyPr wrap="square" rtlCol="0">
            <a:spAutoFit/>
          </a:bodyPr>
          <a:lstStyle/>
          <a:p>
            <a:r>
              <a:rPr lang="en-GB" sz="1200" dirty="0"/>
              <a:t>What an impact Y3 had on the residents of the care home….smiles all round and the children have learnt from them too!</a:t>
            </a:r>
          </a:p>
        </p:txBody>
      </p:sp>
      <p:sp>
        <p:nvSpPr>
          <p:cNvPr id="25" name="TextBox 24">
            <a:extLst>
              <a:ext uri="{FF2B5EF4-FFF2-40B4-BE49-F238E27FC236}">
                <a16:creationId xmlns:a16="http://schemas.microsoft.com/office/drawing/2014/main" id="{5BA12A2D-9EE6-4FF1-8C16-1891386C832C}"/>
              </a:ext>
            </a:extLst>
          </p:cNvPr>
          <p:cNvSpPr txBox="1"/>
          <p:nvPr/>
        </p:nvSpPr>
        <p:spPr>
          <a:xfrm>
            <a:off x="3407722" y="7871000"/>
            <a:ext cx="1656184" cy="830997"/>
          </a:xfrm>
          <a:prstGeom prst="rect">
            <a:avLst/>
          </a:prstGeom>
          <a:noFill/>
        </p:spPr>
        <p:txBody>
          <a:bodyPr wrap="square" rtlCol="0">
            <a:spAutoFit/>
          </a:bodyPr>
          <a:lstStyle/>
          <a:p>
            <a:pPr algn="ctr"/>
            <a:r>
              <a:rPr lang="en-GB" sz="2400" b="1" dirty="0">
                <a:solidFill>
                  <a:srgbClr val="FF0000"/>
                </a:solidFill>
              </a:rPr>
              <a:t>#giving back</a:t>
            </a:r>
          </a:p>
        </p:txBody>
      </p:sp>
    </p:spTree>
    <p:extLst>
      <p:ext uri="{BB962C8B-B14F-4D97-AF65-F5344CB8AC3E}">
        <p14:creationId xmlns:p14="http://schemas.microsoft.com/office/powerpoint/2010/main" val="164599409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6fbc632a-1e20-44e9-89c8-b28d27e42b8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999D9337105354D9C1D2C251DE1385E" ma:contentTypeVersion="12" ma:contentTypeDescription="Create a new document." ma:contentTypeScope="" ma:versionID="600a4d62ce3c24eefb331ecc5cb6c1d4">
  <xsd:schema xmlns:xsd="http://www.w3.org/2001/XMLSchema" xmlns:xs="http://www.w3.org/2001/XMLSchema" xmlns:p="http://schemas.microsoft.com/office/2006/metadata/properties" xmlns:ns3="6fbc632a-1e20-44e9-89c8-b28d27e42b83" targetNamespace="http://schemas.microsoft.com/office/2006/metadata/properties" ma:root="true" ma:fieldsID="858aa91a56e0e327d08362a8cec5c8fc" ns3:_="">
    <xsd:import namespace="6fbc632a-1e20-44e9-89c8-b28d27e42b83"/>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ObjectDetectorVersions" minOccurs="0"/>
                <xsd:element ref="ns3:MediaServiceSystemTags" minOccurs="0"/>
                <xsd:element ref="ns3:MediaServiceGenerationTime" minOccurs="0"/>
                <xsd:element ref="ns3:MediaServiceEventHashCode" minOccurs="0"/>
                <xsd:element ref="ns3:MediaLengthInSeconds" minOccurs="0"/>
                <xsd:element ref="ns3:MediaServiceLocation" minOccurs="0"/>
                <xsd:element ref="ns3:_activity" minOccurs="0"/>
                <xsd:element ref="ns3:MediaServiceOCR"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fbc632a-1e20-44e9-89c8-b28d27e42b8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_activity" ma:index="17" nillable="true" ma:displayName="_activity" ma:hidden="true" ma:internalName="_activity">
      <xsd:simpleType>
        <xsd:restriction base="dms:Note"/>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7BC5EF1-1DE5-4E6A-95E6-AC1DF3C7DB6D}">
  <ds:schemaRefs>
    <ds:schemaRef ds:uri="http://schemas.microsoft.com/office/infopath/2007/PartnerControls"/>
    <ds:schemaRef ds:uri="http://schemas.microsoft.com/office/2006/metadata/properties"/>
    <ds:schemaRef ds:uri="http://purl.org/dc/elements/1.1/"/>
    <ds:schemaRef ds:uri="http://purl.org/dc/dcmitype/"/>
    <ds:schemaRef ds:uri="http://purl.org/dc/terms/"/>
    <ds:schemaRef ds:uri="http://www.w3.org/XML/1998/namespace"/>
    <ds:schemaRef ds:uri="http://schemas.microsoft.com/office/2006/documentManagement/types"/>
    <ds:schemaRef ds:uri="6fbc632a-1e20-44e9-89c8-b28d27e42b83"/>
    <ds:schemaRef ds:uri="http://schemas.openxmlformats.org/package/2006/metadata/core-properties"/>
  </ds:schemaRefs>
</ds:datastoreItem>
</file>

<file path=customXml/itemProps2.xml><?xml version="1.0" encoding="utf-8"?>
<ds:datastoreItem xmlns:ds="http://schemas.openxmlformats.org/officeDocument/2006/customXml" ds:itemID="{FA641DEF-700C-482B-8B84-226937BEC5DB}">
  <ds:schemaRefs>
    <ds:schemaRef ds:uri="http://schemas.microsoft.com/sharepoint/v3/contenttype/forms"/>
  </ds:schemaRefs>
</ds:datastoreItem>
</file>

<file path=customXml/itemProps3.xml><?xml version="1.0" encoding="utf-8"?>
<ds:datastoreItem xmlns:ds="http://schemas.openxmlformats.org/officeDocument/2006/customXml" ds:itemID="{83019A6A-91CE-444D-9165-4888E6164A6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fbc632a-1e20-44e9-89c8-b28d27e42b8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72369</TotalTime>
  <Words>655</Words>
  <Application>Microsoft Office PowerPoint</Application>
  <PresentationFormat>On-screen Show (4:3)</PresentationFormat>
  <Paragraphs>36</Paragraphs>
  <Slides>2</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Bradley Hand ITC</vt:lpstr>
      <vt:lpstr>Calibri</vt:lpstr>
      <vt:lpstr>Segoe UI Emoji</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Karen Hambleton</cp:lastModifiedBy>
  <cp:revision>1452</cp:revision>
  <cp:lastPrinted>2024-07-01T12:19:20Z</cp:lastPrinted>
  <dcterms:created xsi:type="dcterms:W3CDTF">2019-05-21T13:47:46Z</dcterms:created>
  <dcterms:modified xsi:type="dcterms:W3CDTF">2024-07-05T10:59:34Z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0x0101006999D9337105354D9C1D2C251DE1385E</vt:lpwstr>
  </property>
</Properties>
</file>