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8" r:id="rId5"/>
    <p:sldId id="259" r:id="rId6"/>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Hambleton" initials="KH" lastIdx="1" clrIdx="0">
    <p:extLst>
      <p:ext uri="{19B8F6BF-5375-455C-9EA6-DF929625EA0E}">
        <p15:presenceInfo xmlns:p15="http://schemas.microsoft.com/office/powerpoint/2012/main" userId="Karen Hamble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FFCCFF"/>
    <a:srgbClr val="FFFFCC"/>
    <a:srgbClr val="FF3300"/>
    <a:srgbClr val="CC0099"/>
    <a:srgbClr val="9999FF"/>
    <a:srgbClr val="FF99FF"/>
    <a:srgbClr val="FFFF99"/>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3119" autoAdjust="0"/>
  </p:normalViewPr>
  <p:slideViewPr>
    <p:cSldViewPr>
      <p:cViewPr varScale="1">
        <p:scale>
          <a:sx n="50" d="100"/>
          <a:sy n="50" d="100"/>
        </p:scale>
        <p:origin x="1384" y="4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5F8297F-707A-4C6B-9367-A0E50AEB7A67}" type="datetimeFigureOut">
              <a:rPr lang="en-GB" smtClean="0"/>
              <a:t>24/05/2024</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33D6D6-44BE-4ACA-B020-2144CE28B6F4}" type="slidenum">
              <a:rPr lang="en-GB" smtClean="0"/>
              <a:t>‹#›</a:t>
            </a:fld>
            <a:endParaRPr lang="en-GB"/>
          </a:p>
        </p:txBody>
      </p:sp>
    </p:spTree>
    <p:extLst>
      <p:ext uri="{BB962C8B-B14F-4D97-AF65-F5344CB8AC3E}">
        <p14:creationId xmlns:p14="http://schemas.microsoft.com/office/powerpoint/2010/main" val="269521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1</a:t>
            </a:fld>
            <a:endParaRPr lang="en-GB" dirty="0"/>
          </a:p>
        </p:txBody>
      </p:sp>
    </p:spTree>
    <p:extLst>
      <p:ext uri="{BB962C8B-B14F-4D97-AF65-F5344CB8AC3E}">
        <p14:creationId xmlns:p14="http://schemas.microsoft.com/office/powerpoint/2010/main" val="263862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03703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41983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48DC6-610F-4C6D-B249-E1E4DD1090C7}"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42759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48DC6-610F-4C6D-B249-E1E4DD1090C7}"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381480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48DC6-610F-4C6D-B249-E1E4DD1090C7}"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79307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48DC6-610F-4C6D-B249-E1E4DD1090C7}"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6993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48DC6-610F-4C6D-B249-E1E4DD1090C7}"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129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3847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3094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9821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252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CB48DC6-610F-4C6D-B249-E1E4DD1090C7}" type="datetimeFigureOut">
              <a:rPr lang="en-GB" smtClean="0"/>
              <a:t>24/05/2024</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2E176AA-1179-499B-9B22-3137002D0890}" type="slidenum">
              <a:rPr lang="en-GB" smtClean="0"/>
              <a:t>‹#›</a:t>
            </a:fld>
            <a:endParaRPr lang="en-GB"/>
          </a:p>
        </p:txBody>
      </p:sp>
    </p:spTree>
    <p:extLst>
      <p:ext uri="{BB962C8B-B14F-4D97-AF65-F5344CB8AC3E}">
        <p14:creationId xmlns:p14="http://schemas.microsoft.com/office/powerpoint/2010/main" val="26313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3" Type="http://schemas.openxmlformats.org/officeDocument/2006/relationships/image" Target="../media/image1.jp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jpeg"/><Relationship Id="rId19" Type="http://schemas.openxmlformats.org/officeDocument/2006/relationships/image" Target="../media/image17.png"/><Relationship Id="rId4" Type="http://schemas.openxmlformats.org/officeDocument/2006/relationships/image" Target="../media/image2.emf"/><Relationship Id="rId9" Type="http://schemas.openxmlformats.org/officeDocument/2006/relationships/image" Target="../media/image7.jpeg"/><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11763" y="-75039"/>
            <a:ext cx="5899950" cy="1077218"/>
          </a:xfrm>
          <a:prstGeom prst="rect">
            <a:avLst/>
          </a:prstGeom>
          <a:noFill/>
        </p:spPr>
        <p:txBody>
          <a:bodyPr wrap="square" rtlCol="0">
            <a:spAutoFit/>
          </a:bodyPr>
          <a:lstStyle/>
          <a:p>
            <a:pPr algn="ctr"/>
            <a:r>
              <a:rPr lang="en-GB" sz="3200" b="1" dirty="0">
                <a:solidFill>
                  <a:srgbClr val="00B050"/>
                </a:solidFill>
              </a:rPr>
              <a:t>Money Week</a:t>
            </a:r>
          </a:p>
          <a:p>
            <a:pPr algn="ctr"/>
            <a:r>
              <a:rPr lang="en-GB" sz="3200" b="1" dirty="0">
                <a:solidFill>
                  <a:srgbClr val="00B050"/>
                </a:solidFill>
              </a:rPr>
              <a:t>23.05.2024</a:t>
            </a:r>
          </a:p>
        </p:txBody>
      </p:sp>
      <p:sp>
        <p:nvSpPr>
          <p:cNvPr id="8" name="Rectangle 7"/>
          <p:cNvSpPr/>
          <p:nvPr/>
        </p:nvSpPr>
        <p:spPr>
          <a:xfrm>
            <a:off x="-1643" y="8694454"/>
            <a:ext cx="6851521" cy="44954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02" y="51057"/>
            <a:ext cx="1484783" cy="841785"/>
          </a:xfrm>
          <a:prstGeom prst="rect">
            <a:avLst/>
          </a:prstGeom>
          <a:noFill/>
          <a:ln>
            <a:noFill/>
          </a:ln>
        </p:spPr>
      </p:pic>
      <p:sp>
        <p:nvSpPr>
          <p:cNvPr id="7" name="TextBox 6">
            <a:extLst>
              <a:ext uri="{FF2B5EF4-FFF2-40B4-BE49-F238E27FC236}">
                <a16:creationId xmlns:a16="http://schemas.microsoft.com/office/drawing/2014/main" id="{D14DA660-014F-4366-A31D-248194EE2172}"/>
              </a:ext>
            </a:extLst>
          </p:cNvPr>
          <p:cNvSpPr txBox="1"/>
          <p:nvPr/>
        </p:nvSpPr>
        <p:spPr>
          <a:xfrm>
            <a:off x="42776" y="1057746"/>
            <a:ext cx="6731891" cy="2462213"/>
          </a:xfrm>
          <a:prstGeom prst="rect">
            <a:avLst/>
          </a:prstGeom>
          <a:solidFill>
            <a:srgbClr val="FFFFCC"/>
          </a:solidFill>
        </p:spPr>
        <p:txBody>
          <a:bodyPr wrap="square" rtlCol="0">
            <a:spAutoFit/>
          </a:bodyPr>
          <a:lstStyle/>
          <a:p>
            <a:pPr algn="just"/>
            <a:r>
              <a:rPr lang="en-GB" sz="1400" dirty="0"/>
              <a:t>What an incredible week! The children started the week off with an assembly learning all about the different ways that money can be used – spend, save, grow. We discussed what items are considered as luxury and which are essentials and the different ways that are available as spending options e.g. credit cards, debit cards, cash. We even talked mortgages, tax and the advantages and disadvantages of modern technology.</a:t>
            </a:r>
          </a:p>
          <a:p>
            <a:pPr algn="just"/>
            <a:endParaRPr lang="en-GB" sz="1400" dirty="0"/>
          </a:p>
          <a:p>
            <a:pPr algn="just"/>
            <a:endParaRPr lang="en-GB" sz="1400" dirty="0"/>
          </a:p>
          <a:p>
            <a:pPr algn="just"/>
            <a:endParaRPr lang="en-GB" sz="1400" dirty="0"/>
          </a:p>
          <a:p>
            <a:pPr algn="just"/>
            <a:endParaRPr lang="en-GB" sz="1400" dirty="0"/>
          </a:p>
          <a:p>
            <a:pPr algn="just"/>
            <a:endParaRPr lang="en-GB" sz="1400" dirty="0"/>
          </a:p>
          <a:p>
            <a:pPr algn="just"/>
            <a:endParaRPr lang="en-GB" sz="1400" dirty="0"/>
          </a:p>
        </p:txBody>
      </p:sp>
      <p:sp>
        <p:nvSpPr>
          <p:cNvPr id="31" name="TextBox 30">
            <a:extLst>
              <a:ext uri="{FF2B5EF4-FFF2-40B4-BE49-F238E27FC236}">
                <a16:creationId xmlns:a16="http://schemas.microsoft.com/office/drawing/2014/main" id="{62FA5C3E-9463-408A-B9AB-9EE0825F17CD}"/>
              </a:ext>
            </a:extLst>
          </p:cNvPr>
          <p:cNvSpPr txBox="1"/>
          <p:nvPr/>
        </p:nvSpPr>
        <p:spPr>
          <a:xfrm>
            <a:off x="42777" y="3575343"/>
            <a:ext cx="6701102" cy="1785104"/>
          </a:xfrm>
          <a:prstGeom prst="rect">
            <a:avLst/>
          </a:prstGeom>
          <a:noFill/>
          <a:ln w="57150">
            <a:solidFill>
              <a:srgbClr val="00B050"/>
            </a:solidFill>
          </a:ln>
        </p:spPr>
        <p:txBody>
          <a:bodyPr wrap="square" rtlCol="0">
            <a:spAutoFit/>
          </a:bodyPr>
          <a:lstStyle/>
          <a:p>
            <a:pPr algn="just"/>
            <a:r>
              <a:rPr lang="en-GB" sz="1200" dirty="0"/>
              <a:t>In class the children learnt about a variety of things to do with money…</a:t>
            </a:r>
          </a:p>
          <a:p>
            <a:pPr marL="285750" indent="-285750" algn="just">
              <a:buFont typeface="Arial" panose="020B0604020202020204" pitchFamily="34" charset="0"/>
              <a:buChar char="•"/>
            </a:pPr>
            <a:r>
              <a:rPr lang="en-GB" sz="1200" dirty="0"/>
              <a:t>Learning how to total costs to ensure they can afford the items</a:t>
            </a:r>
          </a:p>
          <a:p>
            <a:pPr marL="285750" indent="-285750" algn="just">
              <a:buFont typeface="Arial" panose="020B0604020202020204" pitchFamily="34" charset="0"/>
              <a:buChar char="•"/>
            </a:pPr>
            <a:r>
              <a:rPr lang="en-GB" sz="1200" dirty="0"/>
              <a:t>Budgeting and saving – value for money</a:t>
            </a:r>
          </a:p>
          <a:p>
            <a:pPr marL="285750" indent="-285750" algn="just">
              <a:buFont typeface="Arial" panose="020B0604020202020204" pitchFamily="34" charset="0"/>
              <a:buChar char="•"/>
            </a:pPr>
            <a:r>
              <a:rPr lang="en-GB" sz="1200" dirty="0"/>
              <a:t>Technology and money – the pros and cons of todays financial systems</a:t>
            </a:r>
          </a:p>
          <a:p>
            <a:pPr marL="285750" indent="-285750" algn="just">
              <a:buFont typeface="Arial" panose="020B0604020202020204" pitchFamily="34" charset="0"/>
              <a:buChar char="•"/>
            </a:pPr>
            <a:r>
              <a:rPr lang="en-GB" sz="1200" dirty="0"/>
              <a:t>Importance of being careful</a:t>
            </a:r>
          </a:p>
          <a:p>
            <a:pPr marL="285750" indent="-285750" algn="just">
              <a:buFont typeface="Arial" panose="020B0604020202020204" pitchFamily="34" charset="0"/>
              <a:buChar char="•"/>
            </a:pPr>
            <a:r>
              <a:rPr lang="en-GB" sz="1200" dirty="0"/>
              <a:t>Recognising money</a:t>
            </a:r>
          </a:p>
          <a:p>
            <a:pPr marL="285750" indent="-285750" algn="just">
              <a:buFont typeface="Arial" panose="020B0604020202020204" pitchFamily="34" charset="0"/>
              <a:buChar char="•"/>
            </a:pPr>
            <a:r>
              <a:rPr lang="en-GB" sz="1200" dirty="0"/>
              <a:t>History of money</a:t>
            </a:r>
          </a:p>
          <a:p>
            <a:pPr marL="285750" indent="-285750" algn="just">
              <a:buFont typeface="Arial" panose="020B0604020202020204" pitchFamily="34" charset="0"/>
              <a:buChar char="•"/>
            </a:pPr>
            <a:r>
              <a:rPr lang="en-GB" sz="1200" dirty="0"/>
              <a:t>The importance of keeping a record</a:t>
            </a:r>
          </a:p>
          <a:p>
            <a:pPr algn="just"/>
            <a:endParaRPr lang="en-GB" sz="1400" dirty="0"/>
          </a:p>
        </p:txBody>
      </p:sp>
      <p:pic>
        <p:nvPicPr>
          <p:cNvPr id="23" name="Picture 22">
            <a:extLst>
              <a:ext uri="{FF2B5EF4-FFF2-40B4-BE49-F238E27FC236}">
                <a16:creationId xmlns:a16="http://schemas.microsoft.com/office/drawing/2014/main" id="{B50C7D33-023E-47A0-A29F-C0E3FC0904A9}"/>
              </a:ext>
            </a:extLst>
          </p:cNvPr>
          <p:cNvPicPr>
            <a:picLocks noChangeAspect="1"/>
          </p:cNvPicPr>
          <p:nvPr/>
        </p:nvPicPr>
        <p:blipFill>
          <a:blip r:embed="rId5"/>
          <a:stretch>
            <a:fillRect/>
          </a:stretch>
        </p:blipFill>
        <p:spPr>
          <a:xfrm>
            <a:off x="114121" y="2209605"/>
            <a:ext cx="1218898" cy="1275874"/>
          </a:xfrm>
          <a:prstGeom prst="rect">
            <a:avLst/>
          </a:prstGeom>
        </p:spPr>
      </p:pic>
      <p:pic>
        <p:nvPicPr>
          <p:cNvPr id="24" name="Picture 23" descr="A black blots with white text&#10;&#10;Description automatically generated">
            <a:extLst>
              <a:ext uri="{FF2B5EF4-FFF2-40B4-BE49-F238E27FC236}">
                <a16:creationId xmlns:a16="http://schemas.microsoft.com/office/drawing/2014/main" id="{75931435-4701-4518-A924-84C89E36A4AA}"/>
              </a:ext>
            </a:extLst>
          </p:cNvPr>
          <p:cNvPicPr>
            <a:picLocks noChangeAspect="1"/>
          </p:cNvPicPr>
          <p:nvPr/>
        </p:nvPicPr>
        <p:blipFill>
          <a:blip r:embed="rId6"/>
          <a:stretch>
            <a:fillRect/>
          </a:stretch>
        </p:blipFill>
        <p:spPr>
          <a:xfrm>
            <a:off x="1419235" y="2194919"/>
            <a:ext cx="2031863" cy="1263263"/>
          </a:xfrm>
          <a:prstGeom prst="rect">
            <a:avLst/>
          </a:prstGeom>
        </p:spPr>
      </p:pic>
      <p:pic>
        <p:nvPicPr>
          <p:cNvPr id="5" name="Picture 4">
            <a:extLst>
              <a:ext uri="{FF2B5EF4-FFF2-40B4-BE49-F238E27FC236}">
                <a16:creationId xmlns:a16="http://schemas.microsoft.com/office/drawing/2014/main" id="{FA877F39-CD72-4450-9D16-DCC3F5295A0B}"/>
              </a:ext>
            </a:extLst>
          </p:cNvPr>
          <p:cNvPicPr>
            <a:picLocks noChangeAspect="1"/>
          </p:cNvPicPr>
          <p:nvPr/>
        </p:nvPicPr>
        <p:blipFill>
          <a:blip r:embed="rId7"/>
          <a:stretch>
            <a:fillRect/>
          </a:stretch>
        </p:blipFill>
        <p:spPr>
          <a:xfrm>
            <a:off x="3520205" y="2223459"/>
            <a:ext cx="2039011" cy="1234723"/>
          </a:xfrm>
          <a:prstGeom prst="rect">
            <a:avLst/>
          </a:prstGeom>
        </p:spPr>
      </p:pic>
      <p:pic>
        <p:nvPicPr>
          <p:cNvPr id="1026" name="Picture 2">
            <a:extLst>
              <a:ext uri="{FF2B5EF4-FFF2-40B4-BE49-F238E27FC236}">
                <a16:creationId xmlns:a16="http://schemas.microsoft.com/office/drawing/2014/main" id="{15E76328-B46B-4310-BE2A-F61CA87F3B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101" y="7530896"/>
            <a:ext cx="1484784" cy="111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E4FD6713-3E31-4287-BB5A-079863DD6AC1}"/>
              </a:ext>
            </a:extLst>
          </p:cNvPr>
          <p:cNvSpPr txBox="1"/>
          <p:nvPr/>
        </p:nvSpPr>
        <p:spPr>
          <a:xfrm>
            <a:off x="-8121" y="5504214"/>
            <a:ext cx="6857999" cy="1015663"/>
          </a:xfrm>
          <a:prstGeom prst="rect">
            <a:avLst/>
          </a:prstGeom>
          <a:noFill/>
        </p:spPr>
        <p:txBody>
          <a:bodyPr wrap="square" rtlCol="0">
            <a:spAutoFit/>
          </a:bodyPr>
          <a:lstStyle/>
          <a:p>
            <a:pPr algn="just"/>
            <a:r>
              <a:rPr lang="en-GB" sz="1200" dirty="0"/>
              <a:t>The children’s dedication to this market (and the staffs!) has been incredible. They have been so determined to produce items that people will want to buy and ensure that they are of quality…every which way you turned this week someone was making something! It is very clear that the Lawn value of </a:t>
            </a:r>
            <a:r>
              <a:rPr lang="en-GB" sz="1200" b="1" dirty="0"/>
              <a:t>creativity </a:t>
            </a:r>
            <a:r>
              <a:rPr lang="en-GB" sz="1200" dirty="0"/>
              <a:t>was definitely out in full force!</a:t>
            </a:r>
            <a:r>
              <a:rPr lang="en-GB" sz="1200" b="1" dirty="0"/>
              <a:t> </a:t>
            </a:r>
            <a:r>
              <a:rPr lang="en-GB" sz="1200" dirty="0"/>
              <a:t> We would also like to take the opportunity to thank the parent volunteers we have had in school this week – this has been incredibly helpful.</a:t>
            </a:r>
          </a:p>
        </p:txBody>
      </p:sp>
      <p:pic>
        <p:nvPicPr>
          <p:cNvPr id="1027" name="Picture 3">
            <a:extLst>
              <a:ext uri="{FF2B5EF4-FFF2-40B4-BE49-F238E27FC236}">
                <a16:creationId xmlns:a16="http://schemas.microsoft.com/office/drawing/2014/main" id="{C210E130-A6BD-43F4-B2BB-37D15D9FB71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54241" y="6516215"/>
            <a:ext cx="1085468" cy="124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a:extLst>
              <a:ext uri="{FF2B5EF4-FFF2-40B4-BE49-F238E27FC236}">
                <a16:creationId xmlns:a16="http://schemas.microsoft.com/office/drawing/2014/main" id="{1100554E-1817-4354-9A69-C6876F39A69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767" y="6516215"/>
            <a:ext cx="1545242" cy="95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a:extLst>
              <a:ext uri="{FF2B5EF4-FFF2-40B4-BE49-F238E27FC236}">
                <a16:creationId xmlns:a16="http://schemas.microsoft.com/office/drawing/2014/main" id="{64A306F9-6D7B-41A3-A408-F235912353D1}"/>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50391" y="7699100"/>
            <a:ext cx="839656" cy="974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a:extLst>
              <a:ext uri="{FF2B5EF4-FFF2-40B4-BE49-F238E27FC236}">
                <a16:creationId xmlns:a16="http://schemas.microsoft.com/office/drawing/2014/main" id="{02032921-C930-4C3A-A027-561EA2489CE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5400000">
            <a:off x="2221076" y="7351687"/>
            <a:ext cx="848123" cy="1767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a:extLst>
              <a:ext uri="{FF2B5EF4-FFF2-40B4-BE49-F238E27FC236}">
                <a16:creationId xmlns:a16="http://schemas.microsoft.com/office/drawing/2014/main" id="{3EAEE17C-5EE4-40C8-A017-7EBDAFC81E1A}"/>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750391" y="6556651"/>
            <a:ext cx="856837" cy="1076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a:extLst>
              <a:ext uri="{FF2B5EF4-FFF2-40B4-BE49-F238E27FC236}">
                <a16:creationId xmlns:a16="http://schemas.microsoft.com/office/drawing/2014/main" id="{02149A48-3395-47A8-8AE7-5F91BA220840}"/>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666314" y="7588261"/>
            <a:ext cx="964609" cy="105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a:extLst>
              <a:ext uri="{FF2B5EF4-FFF2-40B4-BE49-F238E27FC236}">
                <a16:creationId xmlns:a16="http://schemas.microsoft.com/office/drawing/2014/main" id="{0B114624-0D92-45B6-BCF1-E2AA06E80DE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689156" y="7699099"/>
            <a:ext cx="1088277" cy="13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0">
            <a:extLst>
              <a:ext uri="{FF2B5EF4-FFF2-40B4-BE49-F238E27FC236}">
                <a16:creationId xmlns:a16="http://schemas.microsoft.com/office/drawing/2014/main" id="{B9E4367B-B486-4059-B97F-56013906DF3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61779" y="6549445"/>
            <a:ext cx="1112889" cy="107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1">
            <a:extLst>
              <a:ext uri="{FF2B5EF4-FFF2-40B4-BE49-F238E27FC236}">
                <a16:creationId xmlns:a16="http://schemas.microsoft.com/office/drawing/2014/main" id="{335976B9-DA49-463B-9BAA-FB4266596243}"/>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702563" y="6516214"/>
            <a:ext cx="869199" cy="104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2">
            <a:extLst>
              <a:ext uri="{FF2B5EF4-FFF2-40B4-BE49-F238E27FC236}">
                <a16:creationId xmlns:a16="http://schemas.microsoft.com/office/drawing/2014/main" id="{F9E944F9-09A1-444C-9813-C2A57E8B1C4C}"/>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774096" y="6556651"/>
            <a:ext cx="900552" cy="1142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89B5B745-C454-4D30-AB5A-67FBE3FC4047}"/>
              </a:ext>
            </a:extLst>
          </p:cNvPr>
          <p:cNvPicPr>
            <a:picLocks noChangeAspect="1"/>
          </p:cNvPicPr>
          <p:nvPr/>
        </p:nvPicPr>
        <p:blipFill>
          <a:blip r:embed="rId19"/>
          <a:stretch>
            <a:fillRect/>
          </a:stretch>
        </p:blipFill>
        <p:spPr>
          <a:xfrm>
            <a:off x="5628323" y="2367294"/>
            <a:ext cx="1070660" cy="918512"/>
          </a:xfrm>
          <a:prstGeom prst="rect">
            <a:avLst/>
          </a:prstGeom>
        </p:spPr>
      </p:pic>
    </p:spTree>
    <p:extLst>
      <p:ext uri="{BB962C8B-B14F-4D97-AF65-F5344CB8AC3E}">
        <p14:creationId xmlns:p14="http://schemas.microsoft.com/office/powerpoint/2010/main" val="4144580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11763" y="-75039"/>
            <a:ext cx="5899950" cy="1077218"/>
          </a:xfrm>
          <a:prstGeom prst="rect">
            <a:avLst/>
          </a:prstGeom>
          <a:noFill/>
        </p:spPr>
        <p:txBody>
          <a:bodyPr wrap="square" rtlCol="0">
            <a:spAutoFit/>
          </a:bodyPr>
          <a:lstStyle/>
          <a:p>
            <a:pPr algn="ctr"/>
            <a:r>
              <a:rPr lang="en-GB" sz="3200" b="1" dirty="0">
                <a:solidFill>
                  <a:srgbClr val="00B050"/>
                </a:solidFill>
              </a:rPr>
              <a:t>Money Week</a:t>
            </a:r>
          </a:p>
          <a:p>
            <a:pPr algn="ctr"/>
            <a:r>
              <a:rPr lang="en-GB" sz="3200" b="1" dirty="0">
                <a:solidFill>
                  <a:srgbClr val="00B050"/>
                </a:solidFill>
              </a:rPr>
              <a:t>23.05.2024</a:t>
            </a:r>
          </a:p>
        </p:txBody>
      </p:sp>
      <p:sp>
        <p:nvSpPr>
          <p:cNvPr id="8" name="Rectangle 7"/>
          <p:cNvSpPr/>
          <p:nvPr/>
        </p:nvSpPr>
        <p:spPr>
          <a:xfrm>
            <a:off x="-1643" y="8694454"/>
            <a:ext cx="6851521" cy="44954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02" y="51057"/>
            <a:ext cx="1484783" cy="841785"/>
          </a:xfrm>
          <a:prstGeom prst="rect">
            <a:avLst/>
          </a:prstGeom>
          <a:noFill/>
          <a:ln>
            <a:noFill/>
          </a:ln>
        </p:spPr>
      </p:pic>
      <p:sp>
        <p:nvSpPr>
          <p:cNvPr id="31" name="TextBox 30">
            <a:extLst>
              <a:ext uri="{FF2B5EF4-FFF2-40B4-BE49-F238E27FC236}">
                <a16:creationId xmlns:a16="http://schemas.microsoft.com/office/drawing/2014/main" id="{62FA5C3E-9463-408A-B9AB-9EE0825F17CD}"/>
              </a:ext>
            </a:extLst>
          </p:cNvPr>
          <p:cNvSpPr txBox="1"/>
          <p:nvPr/>
        </p:nvSpPr>
        <p:spPr>
          <a:xfrm>
            <a:off x="92171" y="4094839"/>
            <a:ext cx="6701102" cy="2462213"/>
          </a:xfrm>
          <a:prstGeom prst="rect">
            <a:avLst/>
          </a:prstGeom>
          <a:noFill/>
          <a:ln w="57150">
            <a:solidFill>
              <a:srgbClr val="00B050"/>
            </a:solidFill>
          </a:ln>
        </p:spPr>
        <p:txBody>
          <a:bodyPr wrap="square" rtlCol="0">
            <a:spAutoFit/>
          </a:bodyPr>
          <a:lstStyle/>
          <a:p>
            <a:pPr algn="just"/>
            <a:r>
              <a:rPr lang="en-GB" sz="1400" dirty="0"/>
              <a:t>So what did the children have to say…..?</a:t>
            </a:r>
          </a:p>
          <a:p>
            <a:pPr algn="just"/>
            <a:r>
              <a:rPr lang="en-GB" sz="1400" b="1" i="1" dirty="0"/>
              <a:t>‘I absolutely loved money week – we got to use all our creative skills in the products that we designed and made’</a:t>
            </a:r>
          </a:p>
          <a:p>
            <a:pPr algn="just"/>
            <a:r>
              <a:rPr lang="en-GB" sz="1400" b="1" i="1" dirty="0"/>
              <a:t>‘I enjoyed making the bracelets – it was fun, but also I got to design my own ideas, choosing the beads and the colours’</a:t>
            </a:r>
          </a:p>
          <a:p>
            <a:pPr algn="just"/>
            <a:r>
              <a:rPr lang="en-GB" sz="1400" b="1" i="1" dirty="0"/>
              <a:t>‘We were given £50 as a class and we have made over £500 bracelets….we have been working out how much profit we might make if we sell them all!’</a:t>
            </a:r>
          </a:p>
          <a:p>
            <a:pPr algn="just"/>
            <a:endParaRPr lang="en-GB" sz="1400" b="1" i="1" dirty="0"/>
          </a:p>
          <a:p>
            <a:pPr algn="just"/>
            <a:endParaRPr lang="en-GB" sz="1400" dirty="0"/>
          </a:p>
          <a:p>
            <a:pPr algn="just"/>
            <a:endParaRPr lang="en-GB" sz="1400" dirty="0"/>
          </a:p>
          <a:p>
            <a:pPr algn="just"/>
            <a:endParaRPr lang="en-GB" sz="1400" dirty="0"/>
          </a:p>
        </p:txBody>
      </p:sp>
      <p:sp>
        <p:nvSpPr>
          <p:cNvPr id="25" name="TextBox 24">
            <a:extLst>
              <a:ext uri="{FF2B5EF4-FFF2-40B4-BE49-F238E27FC236}">
                <a16:creationId xmlns:a16="http://schemas.microsoft.com/office/drawing/2014/main" id="{E1269F07-AED0-4165-8C8C-73D5A27D24C1}"/>
              </a:ext>
            </a:extLst>
          </p:cNvPr>
          <p:cNvSpPr txBox="1"/>
          <p:nvPr/>
        </p:nvSpPr>
        <p:spPr>
          <a:xfrm>
            <a:off x="62467" y="6636450"/>
            <a:ext cx="6701102" cy="1169551"/>
          </a:xfrm>
          <a:prstGeom prst="rect">
            <a:avLst/>
          </a:prstGeom>
          <a:noFill/>
          <a:ln w="57150">
            <a:solidFill>
              <a:srgbClr val="00B050"/>
            </a:solidFill>
          </a:ln>
        </p:spPr>
        <p:txBody>
          <a:bodyPr wrap="square" rtlCol="0">
            <a:spAutoFit/>
          </a:bodyPr>
          <a:lstStyle/>
          <a:p>
            <a:pPr algn="just"/>
            <a:r>
              <a:rPr lang="en-GB" sz="1400" dirty="0"/>
              <a:t>….and what did our parents and carers say?</a:t>
            </a:r>
          </a:p>
          <a:p>
            <a:pPr algn="just"/>
            <a:endParaRPr lang="en-GB" sz="1400" b="1" i="1" dirty="0"/>
          </a:p>
          <a:p>
            <a:pPr algn="just"/>
            <a:endParaRPr lang="en-GB" sz="1400" dirty="0"/>
          </a:p>
          <a:p>
            <a:pPr algn="just"/>
            <a:endParaRPr lang="en-GB" sz="1400" dirty="0"/>
          </a:p>
          <a:p>
            <a:pPr algn="just"/>
            <a:endParaRPr lang="en-GB" sz="1400" dirty="0"/>
          </a:p>
        </p:txBody>
      </p:sp>
    </p:spTree>
    <p:extLst>
      <p:ext uri="{BB962C8B-B14F-4D97-AF65-F5344CB8AC3E}">
        <p14:creationId xmlns:p14="http://schemas.microsoft.com/office/powerpoint/2010/main" val="4005293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fbc632a-1e20-44e9-89c8-b28d27e42b8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99D9337105354D9C1D2C251DE1385E" ma:contentTypeVersion="12" ma:contentTypeDescription="Create a new document." ma:contentTypeScope="" ma:versionID="600a4d62ce3c24eefb331ecc5cb6c1d4">
  <xsd:schema xmlns:xsd="http://www.w3.org/2001/XMLSchema" xmlns:xs="http://www.w3.org/2001/XMLSchema" xmlns:p="http://schemas.microsoft.com/office/2006/metadata/properties" xmlns:ns3="6fbc632a-1e20-44e9-89c8-b28d27e42b83" targetNamespace="http://schemas.microsoft.com/office/2006/metadata/properties" ma:root="true" ma:fieldsID="858aa91a56e0e327d08362a8cec5c8fc" ns3:_="">
    <xsd:import namespace="6fbc632a-1e20-44e9-89c8-b28d27e42b8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bc632a-1e20-44e9-89c8-b28d27e42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C5EF1-1DE5-4E6A-95E6-AC1DF3C7DB6D}">
  <ds:schemaRefs>
    <ds:schemaRef ds:uri="http://purl.org/dc/dcmitype/"/>
    <ds:schemaRef ds:uri="http://www.w3.org/XML/1998/namespace"/>
    <ds:schemaRef ds:uri="6fbc632a-1e20-44e9-89c8-b28d27e42b83"/>
    <ds:schemaRef ds:uri="http://schemas.microsoft.com/office/2006/metadata/properties"/>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FA641DEF-700C-482B-8B84-226937BEC5DB}">
  <ds:schemaRefs>
    <ds:schemaRef ds:uri="http://schemas.microsoft.com/sharepoint/v3/contenttype/forms"/>
  </ds:schemaRefs>
</ds:datastoreItem>
</file>

<file path=customXml/itemProps3.xml><?xml version="1.0" encoding="utf-8"?>
<ds:datastoreItem xmlns:ds="http://schemas.openxmlformats.org/officeDocument/2006/customXml" ds:itemID="{83019A6A-91CE-444D-9165-4888E6164A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bc632a-1e20-44e9-89c8-b28d27e42b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72168</TotalTime>
  <Words>362</Words>
  <Application>Microsoft Office PowerPoint</Application>
  <PresentationFormat>On-screen Show (4:3)</PresentationFormat>
  <Paragraphs>30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Bradley Hand ITC</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Karen Hambleton</cp:lastModifiedBy>
  <cp:revision>1444</cp:revision>
  <cp:lastPrinted>2024-05-10T14:15:45Z</cp:lastPrinted>
  <dcterms:created xsi:type="dcterms:W3CDTF">2019-05-21T13:47:46Z</dcterms:created>
  <dcterms:modified xsi:type="dcterms:W3CDTF">2024-05-24T08:43:03Z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0x0101006999D9337105354D9C1D2C251DE1385E</vt:lpwstr>
  </property>
</Properties>
</file>