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4" r:id="rId3"/>
    <p:sldId id="259" r:id="rId4"/>
    <p:sldId id="262" r:id="rId5"/>
    <p:sldId id="264" r:id="rId6"/>
    <p:sldId id="260" r:id="rId7"/>
    <p:sldId id="265" r:id="rId8"/>
    <p:sldId id="275" r:id="rId9"/>
    <p:sldId id="261" r:id="rId10"/>
    <p:sldId id="270" r:id="rId11"/>
    <p:sldId id="271" r:id="rId12"/>
    <p:sldId id="272" r:id="rId13"/>
    <p:sldId id="276" r:id="rId14"/>
    <p:sldId id="273"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96" d="100"/>
          <a:sy n="96" d="100"/>
        </p:scale>
        <p:origin x="86"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78338-AF8D-43E6-84A5-AD9D8483DA5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8CBD842-1B0E-4B69-B5D2-B6DB8EAEB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FE0C3EC-A162-4448-8A9A-56A679258CE1}"/>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5" name="Footer Placeholder 4">
            <a:extLst>
              <a:ext uri="{FF2B5EF4-FFF2-40B4-BE49-F238E27FC236}">
                <a16:creationId xmlns:a16="http://schemas.microsoft.com/office/drawing/2014/main" id="{712B4FDD-C209-4486-9342-615601CC6D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5B411E-4DB4-4DAD-B8BF-1FF3D4F26B34}"/>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2384515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81405-63C7-4C70-9270-C22E5371776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2448BD7-F1DD-4E40-968B-16D17B4288D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B9464A7-6F3B-4853-B2B9-E4C54DEB4C99}"/>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5" name="Footer Placeholder 4">
            <a:extLst>
              <a:ext uri="{FF2B5EF4-FFF2-40B4-BE49-F238E27FC236}">
                <a16:creationId xmlns:a16="http://schemas.microsoft.com/office/drawing/2014/main" id="{B888C349-2CF0-4E37-B14D-82D23BFBA9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13463E-F4BD-4D72-8160-104B6CE0E999}"/>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1158923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54AAC-C531-4563-94C1-3FC7F55E4CF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2F90508-5A97-4DDC-97AA-DA4A1EA419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50AFEBA-F20A-4186-B85A-C88C6056DFB8}"/>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5" name="Footer Placeholder 4">
            <a:extLst>
              <a:ext uri="{FF2B5EF4-FFF2-40B4-BE49-F238E27FC236}">
                <a16:creationId xmlns:a16="http://schemas.microsoft.com/office/drawing/2014/main" id="{216A35EE-7FB3-4F9A-B330-9A0F6FF0DF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A9037A-5544-4C97-9207-29DAF7746B62}"/>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2155371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0C3B8-84DA-431F-9DCA-07CD6CC9686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C33083A-84C2-4ACD-8EC6-BF00FBC2935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A821C8F-6723-4021-93F7-CC7A65A7E16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CB56CB0-3125-4D5E-AC42-7C1DF847B4AE}"/>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6" name="Footer Placeholder 5">
            <a:extLst>
              <a:ext uri="{FF2B5EF4-FFF2-40B4-BE49-F238E27FC236}">
                <a16:creationId xmlns:a16="http://schemas.microsoft.com/office/drawing/2014/main" id="{955E753B-C28E-4A71-8354-B051A272C2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311FEC-7A26-47BD-B39F-72B8ADD192DA}"/>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2958976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90B55-CD5A-4DC2-8E49-748A54FD580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5E34BBE-6029-4587-B94B-4526E71BB2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1D9D81-07B8-49DD-8039-99EE74212FD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87B39FA-3106-460F-A49B-3D1EF8ED36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5FD891A-4AFC-4B9A-A4E8-6FCC9E359B7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4613AC0-9526-4AC4-9B49-A6CFEF78BC93}"/>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8" name="Footer Placeholder 7">
            <a:extLst>
              <a:ext uri="{FF2B5EF4-FFF2-40B4-BE49-F238E27FC236}">
                <a16:creationId xmlns:a16="http://schemas.microsoft.com/office/drawing/2014/main" id="{A548603C-6121-46F4-982A-D602617433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1A0771-BDC6-4EBD-93E5-0E58362820E2}"/>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4062502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F32F9-4264-463D-BE7C-EC59C0A4A5F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0B602CC-5261-48CF-B4C9-79E98E431B2A}"/>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4" name="Footer Placeholder 3">
            <a:extLst>
              <a:ext uri="{FF2B5EF4-FFF2-40B4-BE49-F238E27FC236}">
                <a16:creationId xmlns:a16="http://schemas.microsoft.com/office/drawing/2014/main" id="{B5E75A76-4947-4E2F-9D28-713F1F80954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D6F933-3C03-4C14-8B50-E9FCDD9046FA}"/>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795021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1FE63F-5A67-4FE1-B0D6-467A90AF62AD}"/>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3" name="Footer Placeholder 2">
            <a:extLst>
              <a:ext uri="{FF2B5EF4-FFF2-40B4-BE49-F238E27FC236}">
                <a16:creationId xmlns:a16="http://schemas.microsoft.com/office/drawing/2014/main" id="{765AF7B2-F31A-484E-A502-DE39E0435CF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528B9C-FBE6-48D5-B1C9-32EB1D970A78}"/>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1439082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1D00F-7235-477C-83A2-D9F28CACCAA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AA184F9-0D26-4306-9096-65977C3337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3D9CCEA-EAC4-474A-B5A1-DA3DD98E18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4F4FBAE-F01C-4AD1-902E-7128BEE92137}"/>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6" name="Footer Placeholder 5">
            <a:extLst>
              <a:ext uri="{FF2B5EF4-FFF2-40B4-BE49-F238E27FC236}">
                <a16:creationId xmlns:a16="http://schemas.microsoft.com/office/drawing/2014/main" id="{DBA518AF-B8AB-4306-93ED-1F19FCC2BA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B62F5B-F51D-4E91-8D3B-FBEEA4682B3E}"/>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415905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4DEFC-6F7A-4864-BBDE-AB3DE9491B2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D3679451-5434-47D2-B4E0-B4B3DE7B33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3FD10A9-35C2-4544-A2D8-E31F27D5C9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8EE1FD0-ECD5-445F-B7A4-80EF770270E6}"/>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6" name="Footer Placeholder 5">
            <a:extLst>
              <a:ext uri="{FF2B5EF4-FFF2-40B4-BE49-F238E27FC236}">
                <a16:creationId xmlns:a16="http://schemas.microsoft.com/office/drawing/2014/main" id="{CE806A92-C5C4-4CFA-87E9-E9FC346D29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A00CAF-BCDD-411C-9D32-6EF4A5ABE63B}"/>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956358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0433E-3DF7-453D-875B-55623459058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6C94A59-AE15-4462-B7D6-ACCFA5EB181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5032669-58D1-45C1-A27F-075E2FF3A024}"/>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5" name="Footer Placeholder 4">
            <a:extLst>
              <a:ext uri="{FF2B5EF4-FFF2-40B4-BE49-F238E27FC236}">
                <a16:creationId xmlns:a16="http://schemas.microsoft.com/office/drawing/2014/main" id="{75A3BE8B-A0ED-4170-9387-7490D1B84F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C46999-FB50-41A9-AD05-96C89457A295}"/>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3106221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E0A4BA-5F88-43EA-BB23-20E103FA811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9D0535D-C318-4F5A-A317-6A57EB8AB4E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538F706-0D77-4CC0-AFF9-5A97B4221296}"/>
              </a:ext>
            </a:extLst>
          </p:cNvPr>
          <p:cNvSpPr>
            <a:spLocks noGrp="1"/>
          </p:cNvSpPr>
          <p:nvPr>
            <p:ph type="dt" sz="half" idx="10"/>
          </p:nvPr>
        </p:nvSpPr>
        <p:spPr/>
        <p:txBody>
          <a:bodyPr/>
          <a:lstStyle/>
          <a:p>
            <a:fld id="{88D3E6CA-7297-420F-80AB-769A73CACA0E}" type="datetimeFigureOut">
              <a:rPr lang="en-GB" smtClean="0"/>
              <a:t>21/07/2026</a:t>
            </a:fld>
            <a:endParaRPr lang="en-GB"/>
          </a:p>
        </p:txBody>
      </p:sp>
      <p:sp>
        <p:nvSpPr>
          <p:cNvPr id="5" name="Footer Placeholder 4">
            <a:extLst>
              <a:ext uri="{FF2B5EF4-FFF2-40B4-BE49-F238E27FC236}">
                <a16:creationId xmlns:a16="http://schemas.microsoft.com/office/drawing/2014/main" id="{468A91C3-55E2-43F9-882F-F7FBAB66F7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4535C2-CF96-4D6E-9CFD-3F9F73C0BC3B}"/>
              </a:ext>
            </a:extLst>
          </p:cNvPr>
          <p:cNvSpPr>
            <a:spLocks noGrp="1"/>
          </p:cNvSpPr>
          <p:nvPr>
            <p:ph type="sldNum" sz="quarter" idx="12"/>
          </p:nvPr>
        </p:nvSpPr>
        <p:spPr/>
        <p:txBody>
          <a:bodyPr/>
          <a:lstStyle/>
          <a:p>
            <a:fld id="{BAA2B8A4-33EC-44BF-8691-DF1693ABCE2F}" type="slidenum">
              <a:rPr lang="en-GB" smtClean="0"/>
              <a:t>‹#›</a:t>
            </a:fld>
            <a:endParaRPr lang="en-GB"/>
          </a:p>
        </p:txBody>
      </p:sp>
    </p:spTree>
    <p:extLst>
      <p:ext uri="{BB962C8B-B14F-4D97-AF65-F5344CB8AC3E}">
        <p14:creationId xmlns:p14="http://schemas.microsoft.com/office/powerpoint/2010/main" val="1327061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CE942C-B09C-458A-8054-2B80B386D0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6818627-C491-4A03-9191-13744263D4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F7C48FE-1D3F-45C9-A4A6-791F651D29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D3E6CA-7297-420F-80AB-769A73CACA0E}" type="datetimeFigureOut">
              <a:rPr lang="en-GB" smtClean="0"/>
              <a:t>21/07/2026</a:t>
            </a:fld>
            <a:endParaRPr lang="en-GB"/>
          </a:p>
        </p:txBody>
      </p:sp>
      <p:sp>
        <p:nvSpPr>
          <p:cNvPr id="5" name="Footer Placeholder 4">
            <a:extLst>
              <a:ext uri="{FF2B5EF4-FFF2-40B4-BE49-F238E27FC236}">
                <a16:creationId xmlns:a16="http://schemas.microsoft.com/office/drawing/2014/main" id="{5CA8B3A6-3BDB-45C4-8CF6-D9F7DCA777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E991B2A-D04E-4086-9824-46CA9CC02D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A2B8A4-33EC-44BF-8691-DF1693ABCE2F}" type="slidenum">
              <a:rPr lang="en-GB" smtClean="0"/>
              <a:t>‹#›</a:t>
            </a:fld>
            <a:endParaRPr lang="en-GB"/>
          </a:p>
        </p:txBody>
      </p:sp>
    </p:spTree>
    <p:extLst>
      <p:ext uri="{BB962C8B-B14F-4D97-AF65-F5344CB8AC3E}">
        <p14:creationId xmlns:p14="http://schemas.microsoft.com/office/powerpoint/2010/main" val="2400314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1244815" y="-1"/>
            <a:ext cx="9702371" cy="6858001"/>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1237936" y="-4681"/>
            <a:ext cx="9770498" cy="6867362"/>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1621870" y="335943"/>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PE and sport premium monitoring and tracking form</a:t>
            </a:r>
            <a:r>
              <a:rPr lang="en-GB" sz="1905" b="1" dirty="0">
                <a:latin typeface="Calibri" panose="020F0502020204030204" pitchFamily="34" charset="0"/>
                <a:cs typeface="Calibri" panose="020F0502020204030204" pitchFamily="34" charset="0"/>
              </a:rPr>
              <a:t> </a:t>
            </a:r>
            <a:endParaRPr lang="en-US" sz="1905"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1621869" y="1100763"/>
            <a:ext cx="9188534" cy="5436875"/>
          </a:xfrm>
          <a:prstGeom prst="rect">
            <a:avLst/>
          </a:prstGeom>
          <a:solidFill>
            <a:srgbClr val="FFFFFF"/>
          </a:solidFill>
          <a:ln w="9525">
            <a:solidFill>
              <a:schemeClr val="bg1"/>
            </a:solidFill>
            <a:miter lim="800000"/>
            <a:headEnd/>
            <a:tailEnd/>
          </a:ln>
        </p:spPr>
        <p:txBody>
          <a:bodyPr rot="0" vert="horz" wrap="square" lIns="145175" tIns="72587" rIns="145175" bIns="72587" anchor="t" anchorCtr="0">
            <a:noAutofit/>
          </a:bodyPr>
          <a:lstStyle/>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272211" marR="665405" indent="-272211">
              <a:lnSpc>
                <a:spcPct val="124000"/>
              </a:lnSpc>
              <a:buFont typeface="Arial" panose="020B0604020202020204" pitchFamily="34" charset="0"/>
              <a:buChar char="•"/>
            </a:pPr>
            <a:r>
              <a:rPr lang="en-GB" sz="1350" dirty="0">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496029">
              <a:lnSpc>
                <a:spcPct val="124000"/>
              </a:lnSpc>
              <a:spcBef>
                <a:spcPts val="8"/>
              </a:spcBef>
            </a:pPr>
            <a:endParaRPr lang="en-GB" sz="1350" dirty="0">
              <a:latin typeface="Calibri" panose="020F0502020204030204" pitchFamily="34" charset="0"/>
              <a:ea typeface="Calibri" panose="020F0502020204030204" pitchFamily="34" charset="0"/>
              <a:cs typeface="Calibri" panose="020F0502020204030204" pitchFamily="34" charset="0"/>
            </a:endParaRPr>
          </a:p>
          <a:p>
            <a:pPr marL="115942" marR="496029">
              <a:lnSpc>
                <a:spcPct val="124000"/>
              </a:lnSpc>
              <a:spcBef>
                <a:spcPts val="8"/>
              </a:spcBef>
            </a:pPr>
            <a:r>
              <a:rPr lang="en-US" sz="1350" b="1" dirty="0">
                <a:latin typeface="Calibri" panose="020F0502020204030204" pitchFamily="34" charset="0"/>
                <a:ea typeface="Calibri" panose="020F0502020204030204" pitchFamily="34" charset="0"/>
                <a:cs typeface="Calibri" panose="020F0502020204030204" pitchFamily="34" charset="0"/>
              </a:rPr>
              <a:t>Useful Links:</a:t>
            </a:r>
            <a:endParaRPr lang="en-GB" sz="1350" b="1" dirty="0">
              <a:latin typeface="Calibri" panose="020F0502020204030204" pitchFamily="34" charset="0"/>
              <a:ea typeface="Calibri" panose="020F0502020204030204" pitchFamily="34" charset="0"/>
              <a:cs typeface="Calibri" panose="020F0502020204030204" pitchFamily="34" charset="0"/>
            </a:endParaRPr>
          </a:p>
          <a:p>
            <a:pPr marL="388153" marR="496029" indent="-272211">
              <a:lnSpc>
                <a:spcPct val="124000"/>
              </a:lnSpc>
              <a:spcBef>
                <a:spcPts val="8"/>
              </a:spcBef>
              <a:buFont typeface="Arial" panose="020B0604020202020204" pitchFamily="34" charset="0"/>
              <a:buChar char="•"/>
            </a:pPr>
            <a:r>
              <a:rPr lang="en-GB" sz="1429" dirty="0">
                <a:latin typeface="Calibri" panose="020F0502020204030204" pitchFamily="34" charset="0"/>
                <a:cs typeface="Calibri" panose="020F0502020204030204" pitchFamily="34" charset="0"/>
                <a:hlinkClick r:id="rId3"/>
              </a:rPr>
              <a:t>PE and sport premium for primary schools - GOV.UK</a:t>
            </a:r>
            <a:endParaRPr lang="en-GB" sz="1429" dirty="0">
              <a:latin typeface="Calibri" panose="020F0502020204030204" pitchFamily="34" charset="0"/>
              <a:cs typeface="Calibri" panose="020F0502020204030204" pitchFamily="34" charset="0"/>
            </a:endParaRPr>
          </a:p>
          <a:p>
            <a:pPr marL="388153" marR="496029" indent="-272211">
              <a:lnSpc>
                <a:spcPct val="124000"/>
              </a:lnSpc>
              <a:spcBef>
                <a:spcPts val="8"/>
              </a:spcBef>
              <a:buFont typeface="Arial" panose="020B0604020202020204" pitchFamily="34" charset="0"/>
              <a:buChar char="•"/>
            </a:pPr>
            <a:r>
              <a:rPr lang="en-GB" sz="1429" dirty="0">
                <a:latin typeface="Calibri" panose="020F0502020204030204" pitchFamily="34" charset="0"/>
                <a:cs typeface="Calibri" panose="020F0502020204030204" pitchFamily="34" charset="0"/>
                <a:hlinkClick r:id="rId4"/>
              </a:rPr>
              <a:t>PE and sport premium: conditions of grant 2025 to 2026 - GOV.UK</a:t>
            </a:r>
            <a:endParaRPr lang="en-GB" sz="135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44093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211312" y="0"/>
            <a:ext cx="9800992" cy="6862681"/>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1621870" y="359938"/>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Review of the last academic year (2025/2026)</a:t>
            </a:r>
          </a:p>
        </p:txBody>
      </p:sp>
      <p:sp>
        <p:nvSpPr>
          <p:cNvPr id="6" name="TextBox 5">
            <a:extLst>
              <a:ext uri="{FF2B5EF4-FFF2-40B4-BE49-F238E27FC236}">
                <a16:creationId xmlns:a16="http://schemas.microsoft.com/office/drawing/2014/main" id="{61D9F60F-F13B-1086-50C1-85D73CC0740F}"/>
              </a:ext>
            </a:extLst>
          </p:cNvPr>
          <p:cNvSpPr txBox="1"/>
          <p:nvPr/>
        </p:nvSpPr>
        <p:spPr>
          <a:xfrm>
            <a:off x="1621870" y="1008854"/>
            <a:ext cx="9024867" cy="1361848"/>
          </a:xfrm>
          <a:prstGeom prst="rect">
            <a:avLst/>
          </a:prstGeom>
          <a:noFill/>
        </p:spPr>
        <p:txBody>
          <a:bodyPr wrap="square" rtlCol="0">
            <a:spAutoFit/>
          </a:bodyPr>
          <a:lstStyle/>
          <a:p>
            <a:pPr marL="272211" indent="-272211">
              <a:lnSpc>
                <a:spcPct val="124000"/>
              </a:lnSpc>
              <a:buFont typeface="Arial" panose="020B0604020202020204" pitchFamily="34" charset="0"/>
              <a:buChar char="•"/>
            </a:pPr>
            <a:r>
              <a:rPr lang="en-US" sz="1350" dirty="0">
                <a:latin typeface="Calibri" panose="020F0502020204030204" pitchFamily="34" charset="0"/>
                <a:cs typeface="Calibri" panose="020F0502020204030204" pitchFamily="34" charset="0"/>
              </a:rPr>
              <a:t>Take some time to reflect on your intent, implementation and impact from last academic year to celebrate your wins but to also think about improvements for the year ahead.</a:t>
            </a:r>
          </a:p>
          <a:p>
            <a:pPr marL="272211" indent="-272211">
              <a:lnSpc>
                <a:spcPct val="124000"/>
              </a:lnSpc>
              <a:buFont typeface="Arial" panose="020B0604020202020204" pitchFamily="34" charset="0"/>
              <a:buChar char="•"/>
            </a:pPr>
            <a:r>
              <a:rPr lang="en-US" sz="1350" dirty="0">
                <a:latin typeface="Calibri" panose="020F0502020204030204" pitchFamily="34" charset="0"/>
                <a:cs typeface="Calibri" panose="020F0502020204030204" pitchFamily="34" charset="0"/>
              </a:rPr>
              <a:t>You do not need to complete every box. Just record the information that is key to your school's priorities and areas of focus.</a:t>
            </a:r>
          </a:p>
          <a:p>
            <a:pPr>
              <a:lnSpc>
                <a:spcPct val="124000"/>
              </a:lnSpc>
            </a:pPr>
            <a:r>
              <a:rPr lang="en-US" sz="1350" b="1" i="1" dirty="0">
                <a:latin typeface="Calibri" panose="020F0502020204030204" pitchFamily="34" charset="0"/>
                <a:cs typeface="Calibri" panose="020F0502020204030204" pitchFamily="34" charset="0"/>
              </a:rPr>
              <a:t>Remember</a:t>
            </a:r>
            <a:r>
              <a:rPr lang="en-US" sz="1350" i="1" dirty="0">
                <a:latin typeface="Calibri" panose="020F0502020204030204" pitchFamily="34" charset="0"/>
                <a:cs typeface="Calibri" panose="020F0502020204030204" pitchFamily="34" charset="0"/>
              </a:rPr>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75015543"/>
              </p:ext>
            </p:extLst>
          </p:nvPr>
        </p:nvGraphicFramePr>
        <p:xfrm>
          <a:off x="1711527" y="2654665"/>
          <a:ext cx="8779917" cy="4000653"/>
        </p:xfrm>
        <a:graphic>
          <a:graphicData uri="http://schemas.openxmlformats.org/drawingml/2006/table">
            <a:tbl>
              <a:tblPr firstRow="1" bandRow="1">
                <a:tableStyleId>{5C22544A-7EE6-4342-B048-85BDC9FD1C3A}</a:tableStyleId>
              </a:tblPr>
              <a:tblGrid>
                <a:gridCol w="2718039">
                  <a:extLst>
                    <a:ext uri="{9D8B030D-6E8A-4147-A177-3AD203B41FA5}">
                      <a16:colId xmlns:a16="http://schemas.microsoft.com/office/drawing/2014/main" val="1397519339"/>
                    </a:ext>
                  </a:extLst>
                </a:gridCol>
                <a:gridCol w="3191631">
                  <a:extLst>
                    <a:ext uri="{9D8B030D-6E8A-4147-A177-3AD203B41FA5}">
                      <a16:colId xmlns:a16="http://schemas.microsoft.com/office/drawing/2014/main" val="279180329"/>
                    </a:ext>
                  </a:extLst>
                </a:gridCol>
                <a:gridCol w="2870247">
                  <a:extLst>
                    <a:ext uri="{9D8B030D-6E8A-4147-A177-3AD203B41FA5}">
                      <a16:colId xmlns:a16="http://schemas.microsoft.com/office/drawing/2014/main" val="1532179531"/>
                    </a:ext>
                  </a:extLst>
                </a:gridCol>
              </a:tblGrid>
              <a:tr h="3592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1100" dirty="0">
                          <a:solidFill>
                            <a:sysClr val="windowText" lastClr="000000"/>
                          </a:solidFill>
                          <a:effectLst/>
                          <a:latin typeface="Calibri" panose="020F0502020204030204" pitchFamily="34" charset="0"/>
                          <a:cs typeface="Calibri" panose="020F0502020204030204" pitchFamily="34" charset="0"/>
                        </a:rPr>
                        <a:t> </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6139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1. </a:t>
                      </a:r>
                      <a:r>
                        <a:rPr lang="en-US" sz="1100" dirty="0">
                          <a:effectLst/>
                          <a:latin typeface="Calibri" panose="020F0502020204030204" pitchFamily="34" charset="0"/>
                          <a:cs typeface="Calibri" panose="020F0502020204030204" pitchFamily="34" charset="0"/>
                        </a:rPr>
                        <a:t>Swim competently, confidently and proficiently over a distance of at least 25 </a:t>
                      </a:r>
                      <a:r>
                        <a:rPr lang="en-US" sz="1100" dirty="0" err="1">
                          <a:effectLst/>
                          <a:latin typeface="Calibri" panose="020F0502020204030204" pitchFamily="34" charset="0"/>
                          <a:cs typeface="Calibri" panose="020F0502020204030204" pitchFamily="34" charset="0"/>
                        </a:rPr>
                        <a:t>metres</a:t>
                      </a:r>
                      <a:r>
                        <a:rPr lang="en-US" sz="1100" dirty="0">
                          <a:effectLst/>
                          <a:latin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b="1" dirty="0">
                          <a:solidFill>
                            <a:schemeClr val="accent1">
                              <a:lumMod val="75000"/>
                            </a:schemeClr>
                          </a:solidFill>
                          <a:latin typeface="Calibri" panose="020F0502020204030204" pitchFamily="34" charset="0"/>
                          <a:cs typeface="Calibri" panose="020F0502020204030204" pitchFamily="34" charset="0"/>
                        </a:rPr>
                        <a:t>95% of pupils in year 6 can swim 25 </a:t>
                      </a:r>
                      <a:r>
                        <a:rPr lang="en-US" sz="1100" b="1" dirty="0" err="1">
                          <a:solidFill>
                            <a:schemeClr val="accent1">
                              <a:lumMod val="75000"/>
                            </a:schemeClr>
                          </a:solidFill>
                          <a:latin typeface="Calibri" panose="020F0502020204030204" pitchFamily="34" charset="0"/>
                          <a:cs typeface="Calibri" panose="020F0502020204030204" pitchFamily="34" charset="0"/>
                        </a:rPr>
                        <a:t>metres</a:t>
                      </a:r>
                      <a:r>
                        <a:rPr lang="en-US" sz="1100" b="1" dirty="0">
                          <a:solidFill>
                            <a:schemeClr val="accent1">
                              <a:lumMod val="75000"/>
                            </a:schemeClr>
                          </a:solidFill>
                          <a:latin typeface="Calibri" panose="020F0502020204030204" pitchFamily="34" charset="0"/>
                          <a:cs typeface="Calibri" panose="020F0502020204030204" pitchFamily="34" charset="0"/>
                        </a:rPr>
                        <a:t>. This is 3% higher than last year. </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latin typeface="Calibri" panose="020F0502020204030204" pitchFamily="34" charset="0"/>
                          <a:cs typeface="Calibri" panose="020F0502020204030204" pitchFamily="34" charset="0"/>
                        </a:rPr>
                        <a:t>We want this data to be 100%.</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16139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2. </a:t>
                      </a:r>
                      <a:r>
                        <a:rPr lang="en-US" sz="11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solidFill>
                            <a:schemeClr val="accent1">
                              <a:lumMod val="75000"/>
                            </a:schemeClr>
                          </a:solidFill>
                          <a:latin typeface="Calibri" panose="020F0502020204030204" pitchFamily="34" charset="0"/>
                          <a:cs typeface="Calibri" panose="020F0502020204030204" pitchFamily="34" charset="0"/>
                        </a:rPr>
                        <a:t>95% of pupils in year 6 can use a range of strokes effectively. This is 3% higher than last year. </a:t>
                      </a:r>
                    </a:p>
                    <a:p>
                      <a:endParaRPr lang="en-US" sz="1100" b="1" dirty="0">
                        <a:solidFill>
                          <a:schemeClr val="accent1">
                            <a:lumMod val="75000"/>
                          </a:schemeClr>
                        </a:solidFill>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latin typeface="Calibri" panose="020F0502020204030204" pitchFamily="34" charset="0"/>
                          <a:cs typeface="Calibri" panose="020F0502020204030204" pitchFamily="34" charset="0"/>
                        </a:rPr>
                        <a:t>We want this data to be 100%.</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116139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3. </a:t>
                      </a:r>
                      <a:r>
                        <a:rPr lang="en-US" sz="1100" dirty="0">
                          <a:effectLst/>
                          <a:latin typeface="Calibri" panose="020F0502020204030204" pitchFamily="34" charset="0"/>
                          <a:cs typeface="Calibri" panose="020F0502020204030204" pitchFamily="34" charset="0"/>
                        </a:rPr>
                        <a:t>Perform safe self-rescue in different water-based situations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Calibri" panose="020F0502020204030204" pitchFamily="34" charset="0"/>
                          <a:cs typeface="Calibri" panose="020F0502020204030204" pitchFamily="34" charset="0"/>
                        </a:rPr>
                        <a:t>95% of pupils in year 6 can perform safe self rescues. </a:t>
                      </a:r>
                      <a:r>
                        <a:rPr lang="en-US" sz="1100" b="1" dirty="0">
                          <a:solidFill>
                            <a:schemeClr val="tx1"/>
                          </a:solidFill>
                          <a:latin typeface="Calibri" panose="020F0502020204030204" pitchFamily="34" charset="0"/>
                          <a:cs typeface="Calibri" panose="020F0502020204030204" pitchFamily="34" charset="0"/>
                        </a:rPr>
                        <a:t>This is 3% higher than last year. </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latin typeface="Calibri" panose="020F0502020204030204" pitchFamily="34" charset="0"/>
                          <a:cs typeface="Calibri" panose="020F0502020204030204" pitchFamily="34" charset="0"/>
                        </a:rPr>
                        <a:t>We want this data to be 100%.</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1189148" y="0"/>
            <a:ext cx="9823156" cy="6862681"/>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1621870" y="359938"/>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4987" y="266643"/>
            <a:ext cx="9320004" cy="69749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58"/>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532568689"/>
              </p:ext>
            </p:extLst>
          </p:nvPr>
        </p:nvGraphicFramePr>
        <p:xfrm>
          <a:off x="1621869" y="449337"/>
          <a:ext cx="8779917" cy="5988463"/>
        </p:xfrm>
        <a:graphic>
          <a:graphicData uri="http://schemas.openxmlformats.org/drawingml/2006/table">
            <a:tbl>
              <a:tblPr firstRow="1" bandRow="1">
                <a:tableStyleId>{5C22544A-7EE6-4342-B048-85BDC9FD1C3A}</a:tableStyleId>
              </a:tblPr>
              <a:tblGrid>
                <a:gridCol w="2718039">
                  <a:extLst>
                    <a:ext uri="{9D8B030D-6E8A-4147-A177-3AD203B41FA5}">
                      <a16:colId xmlns:a16="http://schemas.microsoft.com/office/drawing/2014/main" val="1397519339"/>
                    </a:ext>
                  </a:extLst>
                </a:gridCol>
                <a:gridCol w="3191631">
                  <a:extLst>
                    <a:ext uri="{9D8B030D-6E8A-4147-A177-3AD203B41FA5}">
                      <a16:colId xmlns:a16="http://schemas.microsoft.com/office/drawing/2014/main" val="279180329"/>
                    </a:ext>
                  </a:extLst>
                </a:gridCol>
                <a:gridCol w="2870247">
                  <a:extLst>
                    <a:ext uri="{9D8B030D-6E8A-4147-A177-3AD203B41FA5}">
                      <a16:colId xmlns:a16="http://schemas.microsoft.com/office/drawing/2014/main" val="1532179531"/>
                    </a:ext>
                  </a:extLst>
                </a:gridCol>
              </a:tblGrid>
              <a:tr h="483916">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1100" dirty="0">
                          <a:solidFill>
                            <a:sysClr val="windowText" lastClr="000000"/>
                          </a:solidFill>
                          <a:effectLst/>
                          <a:latin typeface="Calibri" panose="020F0502020204030204" pitchFamily="34" charset="0"/>
                          <a:cs typeface="Calibri" panose="020F0502020204030204" pitchFamily="34" charset="0"/>
                        </a:rPr>
                        <a:t> </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81881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1. </a:t>
                      </a:r>
                      <a:r>
                        <a:rPr lang="en-US" sz="11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sz="1000" b="0" dirty="0">
                          <a:latin typeface="Calibri"/>
                        </a:rPr>
                        <a:t>A full staff confidence audit was completed this year. All staff bar one now feel confident delivering PE across the curriculum. The one member of staff who does not feel confident is not currently teaching PE this year due to medical reasons. Our high-quality, progressive PE curriculum, which is non-sport-specific, continues to support staff confidence and to promote inclusion for all learners.</a:t>
                      </a:r>
                      <a:r>
                        <a:rPr lang="en-GB" sz="1000" b="0" dirty="0">
                          <a:latin typeface="Calibri"/>
                        </a:rPr>
                        <a:t> </a:t>
                      </a:r>
                      <a:endParaRPr lang="en-US" sz="1000" dirty="0">
                        <a:solidFill>
                          <a:srgbClr val="0070C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sz="1000" b="0" dirty="0">
                          <a:latin typeface="Calibri"/>
                        </a:rPr>
                        <a:t>The audit identified dance and gymnastics as the areas where staff feel least confident. This has been identified as a CPD priority for next academic year. Monitoring of PE teaching and learning also needs to increase next year to build on the progress made.</a:t>
                      </a:r>
                      <a:endParaRPr lang="en-GB" sz="1000" b="0" dirty="0">
                        <a:latin typeface="Calibri"/>
                      </a:endParaRPr>
                    </a:p>
                    <a:p>
                      <a:pPr marL="0" indent="0">
                        <a:buFontTx/>
                        <a:buNone/>
                      </a:pPr>
                      <a:endParaRPr lang="en-GB" sz="1000" b="0" dirty="0">
                        <a:latin typeface="Calibri"/>
                      </a:endParaRPr>
                    </a:p>
                    <a:p>
                      <a:pPr marL="0" indent="0">
                        <a:buFontTx/>
                        <a:buNone/>
                      </a:pPr>
                      <a:r>
                        <a:rPr lang="en-GB" sz="1000" b="0" dirty="0">
                          <a:latin typeface="Calibri"/>
                        </a:rPr>
                        <a:t>Newer staff need time putting aside to access training. </a:t>
                      </a:r>
                    </a:p>
                    <a:p>
                      <a:pPr marL="0" indent="0">
                        <a:buFontTx/>
                        <a:buNone/>
                      </a:pPr>
                      <a:endParaRPr lang="en-GB" sz="1000" b="0" dirty="0">
                        <a:solidFill>
                          <a:srgbClr val="0070C0"/>
                        </a:solidFill>
                        <a:latin typeface="Calibri"/>
                        <a:cs typeface="Calibri" panose="020F0502020204030204" pitchFamily="34" charset="0"/>
                      </a:endParaRPr>
                    </a:p>
                    <a:p>
                      <a:pPr marL="0" indent="0">
                        <a:buFontTx/>
                        <a:buNone/>
                      </a:pPr>
                      <a:endParaRPr lang="en-US" sz="1000" dirty="0">
                        <a:solidFill>
                          <a:srgbClr val="0070C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268573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2. </a:t>
                      </a:r>
                      <a:r>
                        <a:rPr lang="en-US" sz="11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sz="1000" b="0" dirty="0">
                          <a:latin typeface="Calibri"/>
                        </a:rPr>
                        <a:t>Mini leaders have been established through a mini leaders </a:t>
                      </a:r>
                      <a:r>
                        <a:rPr sz="1000" b="0" dirty="0" err="1">
                          <a:latin typeface="Calibri"/>
                        </a:rPr>
                        <a:t>programme</a:t>
                      </a:r>
                      <a:r>
                        <a:rPr sz="1000" b="0" dirty="0">
                          <a:latin typeface="Calibri"/>
                        </a:rPr>
                        <a:t>, delivering sport to KS1 pupils at lunchtimes. </a:t>
                      </a:r>
                      <a:endParaRPr lang="en-GB" sz="1000" b="0" dirty="0">
                        <a:latin typeface="Calibri"/>
                      </a:endParaRPr>
                    </a:p>
                    <a:p>
                      <a:pPr marL="0" indent="0">
                        <a:buFontTx/>
                        <a:buNone/>
                      </a:pPr>
                      <a:endParaRPr lang="en-GB" sz="1000" b="0" dirty="0">
                        <a:latin typeface="Calibri"/>
                      </a:endParaRPr>
                    </a:p>
                    <a:p>
                      <a:pPr marL="0" indent="0">
                        <a:buFontTx/>
                        <a:buNone/>
                      </a:pPr>
                      <a:r>
                        <a:rPr sz="1000" b="0" dirty="0">
                          <a:latin typeface="Calibri"/>
                        </a:rPr>
                        <a:t>Our playworkers completed midday motivators training to improve the quality of active lunchtimes.</a:t>
                      </a:r>
                      <a:endParaRPr lang="en-GB" sz="1000" b="0" dirty="0">
                        <a:latin typeface="Calibri"/>
                      </a:endParaRPr>
                    </a:p>
                    <a:p>
                      <a:pPr marL="0" indent="0">
                        <a:buFontTx/>
                        <a:buNone/>
                      </a:pPr>
                      <a:endParaRPr lang="en-GB" sz="1000" b="0" dirty="0">
                        <a:latin typeface="Calibri"/>
                      </a:endParaRPr>
                    </a:p>
                    <a:p>
                      <a:pPr marL="0" indent="0">
                        <a:buFontTx/>
                        <a:buNone/>
                      </a:pPr>
                      <a:r>
                        <a:rPr lang="en-GB" sz="1000" b="0" dirty="0">
                          <a:latin typeface="Calibri"/>
                        </a:rPr>
                        <a:t>School have offered funded places to 36 pupils to attend after school clubs with AM Sports</a:t>
                      </a:r>
                    </a:p>
                    <a:p>
                      <a:pPr marL="0" indent="0">
                        <a:buFontTx/>
                        <a:buNone/>
                      </a:pPr>
                      <a:endParaRPr lang="en-GB" sz="1000" b="0" dirty="0">
                        <a:latin typeface="Calibri"/>
                      </a:endParaRPr>
                    </a:p>
                    <a:p>
                      <a:pPr marL="0" indent="0">
                        <a:buFontTx/>
                        <a:buNone/>
                      </a:pPr>
                      <a:r>
                        <a:rPr lang="en-GB" sz="1000" b="0" dirty="0">
                          <a:latin typeface="Calibri"/>
                        </a:rPr>
                        <a:t>AM Sports did some targeted intervention work with pupils who did not achieve GLD due to fine/gross motor skills in Year one. This was 12 pupils. </a:t>
                      </a:r>
                      <a:endParaRPr sz="1000" b="0" dirty="0">
                        <a:latin typeface="Calibri"/>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sz="1000" b="0" dirty="0">
                          <a:latin typeface="Calibri"/>
                        </a:rPr>
                        <a:t>Active classrooms need to be more of a priority next year, to further increase pupils' regular physical activity throughout the school day.</a:t>
                      </a:r>
                      <a:r>
                        <a:rPr lang="en-GB" sz="1000" b="0" dirty="0">
                          <a:latin typeface="Calibri"/>
                        </a:rPr>
                        <a:t> </a:t>
                      </a:r>
                      <a:endParaRPr lang="en-US" sz="1000" dirty="0">
                        <a:solidFill>
                          <a:srgbClr val="7030A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1189148" y="0"/>
            <a:ext cx="9823156" cy="6862681"/>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1621870" y="359938"/>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14987" y="266643"/>
            <a:ext cx="9320004" cy="69749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58"/>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513623651"/>
              </p:ext>
            </p:extLst>
          </p:nvPr>
        </p:nvGraphicFramePr>
        <p:xfrm>
          <a:off x="1621869" y="449337"/>
          <a:ext cx="8779917" cy="6016544"/>
        </p:xfrm>
        <a:graphic>
          <a:graphicData uri="http://schemas.openxmlformats.org/drawingml/2006/table">
            <a:tbl>
              <a:tblPr firstRow="1" bandRow="1">
                <a:tableStyleId>{5C22544A-7EE6-4342-B048-85BDC9FD1C3A}</a:tableStyleId>
              </a:tblPr>
              <a:tblGrid>
                <a:gridCol w="2123195">
                  <a:extLst>
                    <a:ext uri="{9D8B030D-6E8A-4147-A177-3AD203B41FA5}">
                      <a16:colId xmlns:a16="http://schemas.microsoft.com/office/drawing/2014/main" val="1397519339"/>
                    </a:ext>
                  </a:extLst>
                </a:gridCol>
                <a:gridCol w="4261899">
                  <a:extLst>
                    <a:ext uri="{9D8B030D-6E8A-4147-A177-3AD203B41FA5}">
                      <a16:colId xmlns:a16="http://schemas.microsoft.com/office/drawing/2014/main" val="279180329"/>
                    </a:ext>
                  </a:extLst>
                </a:gridCol>
                <a:gridCol w="2394823">
                  <a:extLst>
                    <a:ext uri="{9D8B030D-6E8A-4147-A177-3AD203B41FA5}">
                      <a16:colId xmlns:a16="http://schemas.microsoft.com/office/drawing/2014/main" val="1532179531"/>
                    </a:ext>
                  </a:extLst>
                </a:gridCol>
              </a:tblGrid>
              <a:tr h="455061">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1100" dirty="0">
                          <a:solidFill>
                            <a:sysClr val="windowText" lastClr="000000"/>
                          </a:solidFill>
                          <a:effectLst/>
                          <a:latin typeface="Calibri" panose="020F0502020204030204" pitchFamily="34" charset="0"/>
                          <a:cs typeface="Calibri" panose="020F0502020204030204" pitchFamily="34" charset="0"/>
                        </a:rPr>
                        <a:t> </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02383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3. </a:t>
                      </a:r>
                      <a:r>
                        <a:rPr lang="en-US" sz="11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1100" b="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sz="1000" b="0" dirty="0">
                          <a:latin typeface="Calibri"/>
                        </a:rPr>
                        <a:t>The school delivered a very successful Sports Week, including cycling, archery, football and rugby, alongside a hugely successful </a:t>
                      </a:r>
                      <a:r>
                        <a:rPr sz="1000" b="0" dirty="0" err="1">
                          <a:latin typeface="Calibri"/>
                        </a:rPr>
                        <a:t>colour</a:t>
                      </a:r>
                      <a:r>
                        <a:rPr sz="1000" b="0" dirty="0">
                          <a:latin typeface="Calibri"/>
                        </a:rPr>
                        <a:t> run. We also held an inclusive, non-competitive Sports Day, finishing with a fastest girl/boy relay. The school signed up to Derby County Community Trust, with multiple classes attending sporting events, and KS2 pupils attended cross country.</a:t>
                      </a:r>
                      <a:endParaRPr lang="en-GB" sz="1000" b="0" dirty="0">
                        <a:latin typeface="Calibri"/>
                      </a:endParaRPr>
                    </a:p>
                    <a:p>
                      <a:endParaRPr lang="en-GB" sz="1000" b="0" dirty="0">
                        <a:solidFill>
                          <a:schemeClr val="accent2">
                            <a:lumMod val="75000"/>
                          </a:schemeClr>
                        </a:solidFill>
                        <a:latin typeface="Calibri"/>
                        <a:cs typeface="Calibri" panose="020F0502020204030204" pitchFamily="34" charset="0"/>
                      </a:endParaRPr>
                    </a:p>
                    <a:p>
                      <a:r>
                        <a:rPr lang="en-GB" sz="1000" b="0" dirty="0">
                          <a:solidFill>
                            <a:schemeClr val="tx1"/>
                          </a:solidFill>
                          <a:latin typeface="Calibri"/>
                          <a:cs typeface="Calibri" panose="020F0502020204030204" pitchFamily="34" charset="0"/>
                        </a:rPr>
                        <a:t>We used our Treehouse leaders to deliver sports sessions to all of our pupils in school. </a:t>
                      </a:r>
                      <a:endParaRPr lang="en-US" sz="1000" dirty="0">
                        <a:solidFill>
                          <a:schemeClr val="tx1"/>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sz="1000" b="0">
                          <a:latin typeface="Calibri"/>
                        </a:rPr>
                        <a:t>We want to build further on this profile-raising work next year through more monitoring of the impact of these events, including pupil voice.</a:t>
                      </a:r>
                      <a:endParaRPr lang="en-US" sz="1000" dirty="0">
                        <a:solidFill>
                          <a:schemeClr val="accent2">
                            <a:lumMod val="75000"/>
                          </a:schemeClr>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201399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4. </a:t>
                      </a:r>
                      <a:r>
                        <a:rPr lang="en-US" sz="11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sz="1000" b="0" dirty="0">
                          <a:latin typeface="Calibri"/>
                        </a:rPr>
                        <a:t>A high-quality, progressive PE curriculum that is non-sport-specific continues to promote inclusion for all pupils. A range of after-school clubs was offered, including football, multi-sports, darts and cheerleading, broadening pupils' access beyond traditional sports.</a:t>
                      </a:r>
                      <a:endParaRPr lang="en-GB" sz="1000" b="0" dirty="0">
                        <a:latin typeface="Calibri"/>
                      </a:endParaRPr>
                    </a:p>
                    <a:p>
                      <a:endParaRPr lang="en-GB" sz="1000" b="0" dirty="0">
                        <a:solidFill>
                          <a:srgbClr val="FF003A"/>
                        </a:solidFill>
                        <a:latin typeface="Calibri"/>
                        <a:cs typeface="Calibri" panose="020F0502020204030204" pitchFamily="34" charset="0"/>
                      </a:endParaRPr>
                    </a:p>
                    <a:p>
                      <a:r>
                        <a:rPr lang="en-GB" sz="1000" b="0" dirty="0">
                          <a:solidFill>
                            <a:schemeClr val="tx1"/>
                          </a:solidFill>
                          <a:latin typeface="Calibri"/>
                          <a:cs typeface="Calibri" panose="020F0502020204030204" pitchFamily="34" charset="0"/>
                        </a:rPr>
                        <a:t>Access to a range of after school clubs including football, multi sports, cheerleading and darts. Across our clubs we have had 672 slots available to pupils. The percentage of pupils with PP, LAC and EAL are over represented at our after school clubs compared with the amount of children on roll. </a:t>
                      </a:r>
                    </a:p>
                    <a:p>
                      <a:endParaRPr lang="en-GB" sz="1000" b="0" dirty="0">
                        <a:solidFill>
                          <a:schemeClr val="tx1"/>
                        </a:solidFill>
                        <a:latin typeface="Calibri"/>
                        <a:cs typeface="Calibri" panose="020F0502020204030204" pitchFamily="34" charset="0"/>
                      </a:endParaRPr>
                    </a:p>
                    <a:p>
                      <a:r>
                        <a:rPr lang="en-GB" sz="1000" b="0" dirty="0">
                          <a:solidFill>
                            <a:schemeClr val="tx1"/>
                          </a:solidFill>
                          <a:latin typeface="Calibri"/>
                          <a:cs typeface="Calibri" panose="020F0502020204030204" pitchFamily="34" charset="0"/>
                        </a:rPr>
                        <a:t>100% of children have attended an event this academic year across 17 sporting events. During the smaller events, our more vulnerable groups of children have been targeted. </a:t>
                      </a:r>
                      <a:endParaRPr lang="en-US" sz="1000" dirty="0">
                        <a:solidFill>
                          <a:schemeClr val="tx1"/>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sz="1000" b="0" dirty="0">
                          <a:latin typeface="Calibri"/>
                        </a:rPr>
                        <a:t>We need to continue to target our more vulnerable groups next year, ensuring girls, SEND pupils, disadvantaged pupils and less active pupils have equal access to a broad range of sport and physical activity.</a:t>
                      </a:r>
                      <a:endParaRPr lang="en-US" sz="1000" dirty="0">
                        <a:solidFill>
                          <a:srgbClr val="FF003A"/>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172530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5. </a:t>
                      </a:r>
                      <a:r>
                        <a:rPr lang="en-US" sz="11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1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1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1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1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1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100" dirty="0">
                        <a:effectLst/>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sz="1000" b="0" dirty="0">
                          <a:latin typeface="Calibri"/>
                        </a:rPr>
                        <a:t>Girls competed in a cluster schools intra </a:t>
                      </a:r>
                      <a:r>
                        <a:rPr lang="en-GB" sz="1000" b="0" dirty="0">
                          <a:latin typeface="Calibri"/>
                        </a:rPr>
                        <a:t>football</a:t>
                      </a:r>
                      <a:r>
                        <a:rPr sz="1000" b="0" dirty="0">
                          <a:latin typeface="Calibri"/>
                        </a:rPr>
                        <a:t> tournament and a mixed group of girls and boys also competed in a cluster intra </a:t>
                      </a:r>
                      <a:r>
                        <a:rPr lang="en-GB" sz="1000" b="0" dirty="0">
                          <a:latin typeface="Calibri"/>
                        </a:rPr>
                        <a:t>netball </a:t>
                      </a:r>
                      <a:r>
                        <a:rPr sz="1000" b="0" dirty="0">
                          <a:latin typeface="Calibri"/>
                        </a:rPr>
                        <a:t>tournament.</a:t>
                      </a:r>
                      <a:endParaRPr lang="en-GB" sz="1000" b="0" dirty="0">
                        <a:latin typeface="Calibri"/>
                      </a:endParaRPr>
                    </a:p>
                    <a:p>
                      <a:endParaRPr lang="en-GB" sz="1000" b="0" dirty="0">
                        <a:solidFill>
                          <a:schemeClr val="accent3"/>
                        </a:solidFill>
                        <a:latin typeface="Calibri"/>
                        <a:cs typeface="Calibri" panose="020F0502020204030204" pitchFamily="34" charset="0"/>
                      </a:endParaRPr>
                    </a:p>
                    <a:p>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sz="1000" b="0" dirty="0">
                          <a:latin typeface="Calibri"/>
                        </a:rPr>
                        <a:t>Intra competition opportunities need to increase next year, particularly for our more vulnerable groups - girls, SEND, disadvantaged and less active pupils - to ensure they have regular access to competitive opportunities.</a:t>
                      </a:r>
                      <a:endParaRPr lang="en-GB" sz="1000" b="0" dirty="0">
                        <a:latin typeface="Calibri"/>
                      </a:endParaRPr>
                    </a:p>
                    <a:p>
                      <a:endParaRPr lang="en-GB" sz="1000" b="0" dirty="0">
                        <a:solidFill>
                          <a:schemeClr val="accent3"/>
                        </a:solidFill>
                        <a:latin typeface="Calibri"/>
                        <a:cs typeface="Calibri" panose="020F0502020204030204" pitchFamily="34" charset="0"/>
                      </a:endParaRPr>
                    </a:p>
                    <a:p>
                      <a:r>
                        <a:rPr lang="en-GB" sz="1000" b="0" dirty="0">
                          <a:solidFill>
                            <a:schemeClr val="tx1"/>
                          </a:solidFill>
                          <a:latin typeface="Calibri"/>
                          <a:cs typeface="Calibri" panose="020F0502020204030204" pitchFamily="34" charset="0"/>
                        </a:rPr>
                        <a:t>Look at making sports day slightly more competitive next year based on parent feedback. </a:t>
                      </a:r>
                      <a:endParaRPr lang="en-US" sz="1000" dirty="0">
                        <a:solidFill>
                          <a:schemeClr val="tx1"/>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1233475" y="-7951"/>
            <a:ext cx="9789911" cy="6862681"/>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1621870" y="359938"/>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Aims for the next academic year (2026/2027)</a:t>
            </a:r>
          </a:p>
        </p:txBody>
      </p:sp>
      <p:sp>
        <p:nvSpPr>
          <p:cNvPr id="2" name="TextBox 1">
            <a:extLst>
              <a:ext uri="{FF2B5EF4-FFF2-40B4-BE49-F238E27FC236}">
                <a16:creationId xmlns:a16="http://schemas.microsoft.com/office/drawing/2014/main" id="{DF6A6CD2-88E8-9610-81B4-3451EA6069CB}"/>
              </a:ext>
            </a:extLst>
          </p:cNvPr>
          <p:cNvSpPr txBox="1"/>
          <p:nvPr/>
        </p:nvSpPr>
        <p:spPr>
          <a:xfrm>
            <a:off x="1621870" y="964527"/>
            <a:ext cx="9024867" cy="1625317"/>
          </a:xfrm>
          <a:prstGeom prst="rect">
            <a:avLst/>
          </a:prstGeom>
          <a:noFill/>
        </p:spPr>
        <p:txBody>
          <a:bodyPr wrap="square" rtlCol="0">
            <a:spAutoFit/>
          </a:bodyPr>
          <a:lstStyle/>
          <a:p>
            <a:pPr marL="272211" indent="-272211">
              <a:lnSpc>
                <a:spcPct val="124000"/>
              </a:lnSpc>
              <a:buFont typeface="Arial" panose="020B0604020202020204" pitchFamily="34" charset="0"/>
              <a:buChar char="•"/>
            </a:pPr>
            <a:r>
              <a:rPr lang="en-US" sz="900" dirty="0"/>
              <a:t>Using your whole school priorities, school development plan and previous PE, school sport and physical activity data, set out your aims for the year ahead. </a:t>
            </a:r>
          </a:p>
          <a:p>
            <a:pPr marL="272211" indent="-272211">
              <a:lnSpc>
                <a:spcPct val="124000"/>
              </a:lnSpc>
              <a:buFont typeface="Arial" panose="020B0604020202020204" pitchFamily="34" charset="0"/>
              <a:buChar char="•"/>
            </a:pPr>
            <a:r>
              <a:rPr lang="en-US" sz="900" dirty="0"/>
              <a:t>Think about specific areas of need such as </a:t>
            </a:r>
            <a:r>
              <a:rPr lang="en-US" sz="900" b="1" dirty="0"/>
              <a:t>inactive girls, SEND and disadvantaged pupils</a:t>
            </a:r>
          </a:p>
          <a:p>
            <a:pPr marL="272211" indent="-272211">
              <a:lnSpc>
                <a:spcPct val="124000"/>
              </a:lnSpc>
              <a:buFont typeface="Arial" panose="020B0604020202020204" pitchFamily="34" charset="0"/>
              <a:buChar char="•"/>
            </a:pPr>
            <a:r>
              <a:rPr lang="en-US" sz="900" dirty="0"/>
              <a:t>Remember to also input your swimming data and reflections in the table located at the bottom of this page.</a:t>
            </a:r>
          </a:p>
          <a:p>
            <a:pPr marL="272211" indent="-272211">
              <a:lnSpc>
                <a:spcPct val="124000"/>
              </a:lnSpc>
              <a:buFont typeface="Arial" panose="020B0604020202020204" pitchFamily="34" charset="0"/>
              <a:buChar char="•"/>
            </a:pPr>
            <a:r>
              <a:rPr lang="en-US" sz="900" dirty="0"/>
              <a:t>Consider which of the 5 key areas improvements will be focusing on:</a:t>
            </a:r>
          </a:p>
          <a:p>
            <a:pPr marL="362948" indent="-362948">
              <a:lnSpc>
                <a:spcPct val="124000"/>
              </a:lnSpc>
              <a:buFont typeface="+mj-lt"/>
              <a:buAutoNum type="arabicPeriod"/>
            </a:pPr>
            <a:r>
              <a:rPr lang="en-US" sz="900" dirty="0"/>
              <a:t>Increasing confidence, knowledge and skills of all staff in teaching PE and sporting activities prioritising CPD and training where needed.</a:t>
            </a:r>
          </a:p>
          <a:p>
            <a:pPr marL="362948" indent="-362948">
              <a:lnSpc>
                <a:spcPct val="124000"/>
              </a:lnSpc>
              <a:buFont typeface="+mj-lt"/>
              <a:buAutoNum type="arabicPeriod"/>
            </a:pPr>
            <a:r>
              <a:rPr lang="en-US" sz="900" dirty="0"/>
              <a:t>Increasing engagement of all pupils in regular physical activity and sporting activities</a:t>
            </a:r>
          </a:p>
          <a:p>
            <a:pPr marL="362948" indent="-362948">
              <a:lnSpc>
                <a:spcPct val="124000"/>
              </a:lnSpc>
              <a:buFont typeface="+mj-lt"/>
              <a:buAutoNum type="arabicPeriod"/>
            </a:pPr>
            <a:r>
              <a:rPr lang="en-US" sz="900" dirty="0"/>
              <a:t>Raising the profile of PE and sport across the school, to support whole school improvement</a:t>
            </a:r>
          </a:p>
          <a:p>
            <a:pPr marL="362948" indent="-362948">
              <a:lnSpc>
                <a:spcPct val="124000"/>
              </a:lnSpc>
              <a:buFont typeface="+mj-lt"/>
              <a:buAutoNum type="arabicPeriod"/>
            </a:pPr>
            <a:r>
              <a:rPr lang="en-US" sz="900" dirty="0"/>
              <a:t>Offer a broader and more equal experience of a range of sports and physical activities to all pupils and ensure equal access to sport for boys and girls</a:t>
            </a:r>
          </a:p>
          <a:p>
            <a:pPr marL="362948" indent="-362948">
              <a:lnSpc>
                <a:spcPct val="124000"/>
              </a:lnSpc>
              <a:buFont typeface="+mj-lt"/>
              <a:buAutoNum type="arabicPeriod"/>
            </a:pPr>
            <a:r>
              <a:rPr lang="en-US" sz="900" dirty="0"/>
              <a:t>Increasing participation in competitive sport</a:t>
            </a:r>
          </a:p>
        </p:txBody>
      </p:sp>
      <p:graphicFrame>
        <p:nvGraphicFramePr>
          <p:cNvPr id="6" name="Table 5">
            <a:extLst>
              <a:ext uri="{FF2B5EF4-FFF2-40B4-BE49-F238E27FC236}">
                <a16:creationId xmlns:a16="http://schemas.microsoft.com/office/drawing/2014/main" id="{0BC99854-341A-4BF9-A3E2-F9F7B382248B}"/>
              </a:ext>
            </a:extLst>
          </p:cNvPr>
          <p:cNvGraphicFramePr>
            <a:graphicFrameLocks noGrp="1"/>
          </p:cNvGraphicFramePr>
          <p:nvPr>
            <p:extLst>
              <p:ext uri="{D42A27DB-BD31-4B8C-83A1-F6EECF244321}">
                <p14:modId xmlns:p14="http://schemas.microsoft.com/office/powerpoint/2010/main" val="901603190"/>
              </p:ext>
            </p:extLst>
          </p:nvPr>
        </p:nvGraphicFramePr>
        <p:xfrm>
          <a:off x="1711527" y="2654665"/>
          <a:ext cx="8779917" cy="4000653"/>
        </p:xfrm>
        <a:graphic>
          <a:graphicData uri="http://schemas.openxmlformats.org/drawingml/2006/table">
            <a:tbl>
              <a:tblPr firstRow="1" bandRow="1">
                <a:tableStyleId>{5C22544A-7EE6-4342-B048-85BDC9FD1C3A}</a:tableStyleId>
              </a:tblPr>
              <a:tblGrid>
                <a:gridCol w="2718039">
                  <a:extLst>
                    <a:ext uri="{9D8B030D-6E8A-4147-A177-3AD203B41FA5}">
                      <a16:colId xmlns:a16="http://schemas.microsoft.com/office/drawing/2014/main" val="1397519339"/>
                    </a:ext>
                  </a:extLst>
                </a:gridCol>
                <a:gridCol w="3191631">
                  <a:extLst>
                    <a:ext uri="{9D8B030D-6E8A-4147-A177-3AD203B41FA5}">
                      <a16:colId xmlns:a16="http://schemas.microsoft.com/office/drawing/2014/main" val="279180329"/>
                    </a:ext>
                  </a:extLst>
                </a:gridCol>
                <a:gridCol w="2870247">
                  <a:extLst>
                    <a:ext uri="{9D8B030D-6E8A-4147-A177-3AD203B41FA5}">
                      <a16:colId xmlns:a16="http://schemas.microsoft.com/office/drawing/2014/main" val="1532179531"/>
                    </a:ext>
                  </a:extLst>
                </a:gridCol>
              </a:tblGrid>
              <a:tr h="3592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1100" dirty="0">
                          <a:solidFill>
                            <a:sysClr val="windowText" lastClr="000000"/>
                          </a:solidFill>
                          <a:effectLst/>
                          <a:latin typeface="Calibri" panose="020F0502020204030204" pitchFamily="34" charset="0"/>
                          <a:cs typeface="Calibri" panose="020F0502020204030204" pitchFamily="34" charset="0"/>
                        </a:rPr>
                        <a:t> </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6139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1. </a:t>
                      </a:r>
                      <a:r>
                        <a:rPr lang="en-US" sz="1100" dirty="0">
                          <a:effectLst/>
                          <a:latin typeface="Calibri" panose="020F0502020204030204" pitchFamily="34" charset="0"/>
                          <a:cs typeface="Calibri" panose="020F0502020204030204" pitchFamily="34" charset="0"/>
                        </a:rPr>
                        <a:t>Swim competently, confidently and proficiently over a distance of at least 25 </a:t>
                      </a:r>
                      <a:r>
                        <a:rPr lang="en-US" sz="1100" dirty="0" err="1">
                          <a:effectLst/>
                          <a:latin typeface="Calibri" panose="020F0502020204030204" pitchFamily="34" charset="0"/>
                          <a:cs typeface="Calibri" panose="020F0502020204030204" pitchFamily="34" charset="0"/>
                        </a:rPr>
                        <a:t>metres</a:t>
                      </a:r>
                      <a:r>
                        <a:rPr lang="en-US" sz="1100" dirty="0">
                          <a:effectLst/>
                          <a:latin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b="1" dirty="0">
                          <a:solidFill>
                            <a:schemeClr val="accent1">
                              <a:lumMod val="75000"/>
                            </a:schemeClr>
                          </a:solidFill>
                          <a:latin typeface="Calibri" panose="020F0502020204030204" pitchFamily="34" charset="0"/>
                          <a:cs typeface="Calibri" panose="020F0502020204030204" pitchFamily="34" charset="0"/>
                        </a:rPr>
                        <a:t>95% of pupils in year 6 can swim 25 </a:t>
                      </a:r>
                      <a:r>
                        <a:rPr lang="en-US" sz="1100" b="1" dirty="0" err="1">
                          <a:solidFill>
                            <a:schemeClr val="accent1">
                              <a:lumMod val="75000"/>
                            </a:schemeClr>
                          </a:solidFill>
                          <a:latin typeface="Calibri" panose="020F0502020204030204" pitchFamily="34" charset="0"/>
                          <a:cs typeface="Calibri" panose="020F0502020204030204" pitchFamily="34" charset="0"/>
                        </a:rPr>
                        <a:t>metres</a:t>
                      </a:r>
                      <a:r>
                        <a:rPr lang="en-US" sz="1100" b="1" dirty="0">
                          <a:solidFill>
                            <a:schemeClr val="accent1">
                              <a:lumMod val="75000"/>
                            </a:schemeClr>
                          </a:solidFill>
                          <a:latin typeface="Calibri" panose="020F0502020204030204" pitchFamily="34" charset="0"/>
                          <a:cs typeface="Calibri" panose="020F0502020204030204" pitchFamily="34" charset="0"/>
                        </a:rPr>
                        <a:t>. This is 3% higher than last year. </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latin typeface="Calibri" panose="020F0502020204030204" pitchFamily="34" charset="0"/>
                          <a:cs typeface="Calibri" panose="020F0502020204030204" pitchFamily="34" charset="0"/>
                        </a:rPr>
                        <a:t>We want this data to be 100%.</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16139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2. </a:t>
                      </a:r>
                      <a:r>
                        <a:rPr lang="en-US" sz="11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solidFill>
                            <a:schemeClr val="accent1">
                              <a:lumMod val="75000"/>
                            </a:schemeClr>
                          </a:solidFill>
                          <a:latin typeface="Calibri" panose="020F0502020204030204" pitchFamily="34" charset="0"/>
                          <a:cs typeface="Calibri" panose="020F0502020204030204" pitchFamily="34" charset="0"/>
                        </a:rPr>
                        <a:t>95% of pupils in year 6 can use a range of strokes effectively. This is 3% higher than last year. </a:t>
                      </a:r>
                    </a:p>
                    <a:p>
                      <a:endParaRPr lang="en-US" sz="1100" b="1" dirty="0">
                        <a:solidFill>
                          <a:schemeClr val="accent1">
                            <a:lumMod val="75000"/>
                          </a:schemeClr>
                        </a:solidFill>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latin typeface="Calibri" panose="020F0502020204030204" pitchFamily="34" charset="0"/>
                          <a:cs typeface="Calibri" panose="020F0502020204030204" pitchFamily="34" charset="0"/>
                        </a:rPr>
                        <a:t>We want this data to be 100%.</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116139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100" b="1" dirty="0">
                          <a:effectLst/>
                          <a:latin typeface="Calibri" panose="020F0502020204030204" pitchFamily="34" charset="0"/>
                          <a:cs typeface="Calibri" panose="020F0502020204030204" pitchFamily="34" charset="0"/>
                        </a:rPr>
                        <a:t>3. </a:t>
                      </a:r>
                      <a:r>
                        <a:rPr lang="en-US" sz="1100" dirty="0">
                          <a:effectLst/>
                          <a:latin typeface="Calibri" panose="020F0502020204030204" pitchFamily="34" charset="0"/>
                          <a:cs typeface="Calibri" panose="020F0502020204030204" pitchFamily="34" charset="0"/>
                        </a:rPr>
                        <a:t>Perform safe self-rescue in different water-based situations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p>
                      <a:endParaRPr lang="en-US" sz="11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Calibri" panose="020F0502020204030204" pitchFamily="34" charset="0"/>
                          <a:cs typeface="Calibri" panose="020F0502020204030204" pitchFamily="34" charset="0"/>
                        </a:rPr>
                        <a:t>95% of pupils in year 6 can perform safe self rescues. </a:t>
                      </a:r>
                      <a:r>
                        <a:rPr lang="en-US" sz="1100" b="1" dirty="0">
                          <a:solidFill>
                            <a:schemeClr val="tx1"/>
                          </a:solidFill>
                          <a:latin typeface="Calibri" panose="020F0502020204030204" pitchFamily="34" charset="0"/>
                          <a:cs typeface="Calibri" panose="020F0502020204030204" pitchFamily="34" charset="0"/>
                        </a:rPr>
                        <a:t>This is 3% higher than last year. </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latin typeface="Calibri" panose="020F0502020204030204" pitchFamily="34" charset="0"/>
                          <a:cs typeface="Calibri" panose="020F0502020204030204" pitchFamily="34" charset="0"/>
                        </a:rPr>
                        <a:t>We want this data to be 100%.</a:t>
                      </a:r>
                    </a:p>
                    <a:p>
                      <a:endParaRPr lang="en-US" sz="1100" dirty="0">
                        <a:latin typeface="Calibri" panose="020F0502020204030204" pitchFamily="34" charset="0"/>
                        <a:cs typeface="Calibri" panose="020F0502020204030204" pitchFamily="34" charset="0"/>
                      </a:endParaRPr>
                    </a:p>
                    <a:p>
                      <a:r>
                        <a:rPr lang="en-US" sz="11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1178066" y="0"/>
            <a:ext cx="9845320" cy="6862681"/>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1621870" y="359938"/>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503905" y="266643"/>
            <a:ext cx="9320004" cy="69749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58"/>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570612934"/>
              </p:ext>
            </p:extLst>
          </p:nvPr>
        </p:nvGraphicFramePr>
        <p:xfrm>
          <a:off x="1621869" y="449338"/>
          <a:ext cx="8779916" cy="6015798"/>
        </p:xfrm>
        <a:graphic>
          <a:graphicData uri="http://schemas.openxmlformats.org/drawingml/2006/table">
            <a:tbl>
              <a:tblPr firstRow="1" bandRow="1">
                <a:tableStyleId>{5C22544A-7EE6-4342-B048-85BDC9FD1C3A}</a:tableStyleId>
              </a:tblPr>
              <a:tblGrid>
                <a:gridCol w="2048396">
                  <a:extLst>
                    <a:ext uri="{9D8B030D-6E8A-4147-A177-3AD203B41FA5}">
                      <a16:colId xmlns:a16="http://schemas.microsoft.com/office/drawing/2014/main" val="1397519339"/>
                    </a:ext>
                  </a:extLst>
                </a:gridCol>
                <a:gridCol w="2405310">
                  <a:extLst>
                    <a:ext uri="{9D8B030D-6E8A-4147-A177-3AD203B41FA5}">
                      <a16:colId xmlns:a16="http://schemas.microsoft.com/office/drawing/2014/main" val="279180329"/>
                    </a:ext>
                  </a:extLst>
                </a:gridCol>
                <a:gridCol w="2163105">
                  <a:extLst>
                    <a:ext uri="{9D8B030D-6E8A-4147-A177-3AD203B41FA5}">
                      <a16:colId xmlns:a16="http://schemas.microsoft.com/office/drawing/2014/main" val="1419483341"/>
                    </a:ext>
                  </a:extLst>
                </a:gridCol>
                <a:gridCol w="2163105">
                  <a:extLst>
                    <a:ext uri="{9D8B030D-6E8A-4147-A177-3AD203B41FA5}">
                      <a16:colId xmlns:a16="http://schemas.microsoft.com/office/drawing/2014/main" val="1532179531"/>
                    </a:ext>
                  </a:extLst>
                </a:gridCol>
              </a:tblGrid>
              <a:tr h="359201">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Supporting evidence</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856316">
                <a:tc>
                  <a:txBody>
                    <a:bodyPr/>
                    <a:lstStyle/>
                    <a:p>
                      <a:pPr algn="l">
                        <a:lnSpc>
                          <a:spcPct val="100000"/>
                        </a:lnSpc>
                      </a:pPr>
                      <a:r>
                        <a:rPr sz="1000" b="0" dirty="0">
                          <a:latin typeface="Calibri"/>
                        </a:rPr>
                        <a:t>Deliver targeted CPD in dance and gymnastics for all class teachers, so that 100% of staff who teach PE feel confident across all areas of the curriculum by July 2027.</a:t>
                      </a:r>
                      <a:endParaRPr lang="en-GB" sz="1000" b="0" dirty="0">
                        <a:latin typeface="Calibri"/>
                      </a:endParaRPr>
                    </a:p>
                    <a:p>
                      <a:pPr algn="l">
                        <a:lnSpc>
                          <a:spcPct val="100000"/>
                        </a:lnSpc>
                      </a:pPr>
                      <a:endParaRPr lang="en-GB" sz="1000" b="0" dirty="0">
                        <a:solidFill>
                          <a:srgbClr val="0070C0"/>
                        </a:solidFill>
                        <a:latin typeface="Calibri"/>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dirty="0">
                          <a:latin typeface="Calibri"/>
                        </a:rPr>
                        <a:t>This year's staff confidence audit showed all staff bar one feel confident in teaching PE, with dance and gymnastics coming out lowest. We want to specifically address this gap.</a:t>
                      </a:r>
                      <a:endParaRPr lang="en-US" sz="1000" dirty="0">
                        <a:solidFill>
                          <a:srgbClr val="0070C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dirty="0">
                          <a:latin typeface="Calibri"/>
                        </a:rPr>
                        <a:t>Increasing confidence, knowledge and skills of all staff in teaching PE and sporting activities </a:t>
                      </a:r>
                      <a:r>
                        <a:rPr sz="1000" b="0" dirty="0" err="1">
                          <a:latin typeface="Calibri"/>
                        </a:rPr>
                        <a:t>prioritising</a:t>
                      </a:r>
                      <a:r>
                        <a:rPr sz="1000" b="0" dirty="0">
                          <a:latin typeface="Calibri"/>
                        </a:rPr>
                        <a:t> CPD and training where needed.</a:t>
                      </a:r>
                      <a:endParaRPr lang="en-US" sz="1000" dirty="0">
                        <a:solidFill>
                          <a:srgbClr val="0070C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dirty="0">
                          <a:latin typeface="Calibri"/>
                        </a:rPr>
                        <a:t>Staff confidence survey (before and after CPD), CPD attendance and impact records, lesson observations in dance and gymnastics.</a:t>
                      </a:r>
                      <a:endParaRPr lang="en-US" sz="1000" dirty="0">
                        <a:solidFill>
                          <a:srgbClr val="0070C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766801">
                <a:tc>
                  <a:txBody>
                    <a:bodyPr/>
                    <a:lstStyle/>
                    <a:p>
                      <a:pPr algn="l">
                        <a:lnSpc>
                          <a:spcPct val="100000"/>
                        </a:lnSpc>
                      </a:pPr>
                      <a:r>
                        <a:rPr lang="en-GB" sz="1000" b="0" dirty="0">
                          <a:solidFill>
                            <a:schemeClr val="tx1"/>
                          </a:solidFill>
                          <a:latin typeface="Calibri"/>
                          <a:cs typeface="Calibri" panose="020F0502020204030204" pitchFamily="34" charset="0"/>
                        </a:rPr>
                        <a:t>Ensure that all new staff have completed Real PE training using the online platform by the end of Autumn 1.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000" dirty="0">
                          <a:solidFill>
                            <a:schemeClr val="tx1"/>
                          </a:solidFill>
                          <a:latin typeface="Calibri" panose="020F0502020204030204" pitchFamily="34" charset="0"/>
                          <a:cs typeface="Calibri" panose="020F0502020204030204" pitchFamily="34" charset="0"/>
                        </a:rPr>
                        <a:t>To ensure that new staff are delivering high quality PE sessions to all pupils and understand the purpose of Real PE.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000" dirty="0">
                          <a:solidFill>
                            <a:schemeClr val="tx1"/>
                          </a:solidFill>
                          <a:latin typeface="Calibri" panose="020F0502020204030204" pitchFamily="34" charset="0"/>
                          <a:cs typeface="Calibri" panose="020F0502020204030204" pitchFamily="34" charset="0"/>
                        </a:rPr>
                        <a:t>Increase confidence, knowledge and skills of all staff teaching PE.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000" dirty="0">
                          <a:solidFill>
                            <a:schemeClr val="tx1"/>
                          </a:solidFill>
                          <a:latin typeface="Calibri" panose="020F0502020204030204" pitchFamily="34" charset="0"/>
                          <a:cs typeface="Calibri" panose="020F0502020204030204" pitchFamily="34" charset="0"/>
                        </a:rPr>
                        <a:t>Training can be monitored on the Real PE platform. </a:t>
                      </a:r>
                    </a:p>
                    <a:p>
                      <a:pPr algn="l">
                        <a:lnSpc>
                          <a:spcPct val="100000"/>
                        </a:lnSpc>
                      </a:pPr>
                      <a:r>
                        <a:rPr lang="en-US" sz="1000" dirty="0">
                          <a:solidFill>
                            <a:schemeClr val="tx1"/>
                          </a:solidFill>
                          <a:latin typeface="Calibri" panose="020F0502020204030204" pitchFamily="34" charset="0"/>
                          <a:cs typeface="Calibri" panose="020F0502020204030204" pitchFamily="34" charset="0"/>
                        </a:rPr>
                        <a:t>Monitoring to ensure that high quality PE is being delivered across the school.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6098271"/>
                  </a:ext>
                </a:extLst>
              </a:tr>
              <a:tr h="137396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sz="1000" b="0">
                          <a:latin typeface="Calibri"/>
                        </a:rPr>
                        <a:t>Increase the number of intra school competition opportunities across the year, with a particular focus on girls, SEND pupils, disadvantaged pupils and less active pupils, so that these groups have more regular access to competition by July 2027.</a:t>
                      </a:r>
                      <a:endParaRPr lang="en-US" sz="1000" dirty="0">
                        <a:solidFill>
                          <a:srgbClr val="7030A0"/>
                        </a:solidFill>
                        <a:effectLst/>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dirty="0">
                          <a:latin typeface="Calibri"/>
                        </a:rPr>
                        <a:t>This year, competitive opportunities were mostly limited to cluster intra netball tournaments. We want to ensure our more vulnerable groups have regular access to a wider range of intra competition.</a:t>
                      </a:r>
                      <a:endParaRPr lang="en-US" sz="1000" dirty="0">
                        <a:solidFill>
                          <a:srgbClr val="7030A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Increasing participation in competitive sport.</a:t>
                      </a:r>
                      <a:endParaRPr lang="en-US" sz="1000" dirty="0">
                        <a:solidFill>
                          <a:srgbClr val="7030A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Intra competition calendar and register of participants, broken down by group (gender, SEND, disadvantaged, activity levels).</a:t>
                      </a:r>
                      <a:endParaRPr lang="en-US" sz="1000" dirty="0">
                        <a:solidFill>
                          <a:srgbClr val="7030A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2563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sz="1000" b="0" dirty="0">
                          <a:latin typeface="Calibri"/>
                        </a:rPr>
                        <a:t>Increase the amount of monitoring of PE teaching and learning across school, with at least one learning walk or lesson observation per term for every class teacher by July 2027.</a:t>
                      </a: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To ensure our high-quality, progressive, non-sport-specific curriculum is being delivered consistently, and to support the CPD priorities identified through the staff confidence audit.</a:t>
                      </a: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Increasing confidence, knowledge and skills of all staff in teaching PE and sporting activities prioritising CPD and training where needed.</a:t>
                      </a: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Monitoring schedule, lesson observation and learning walk records, PE leader monitoring file.</a:t>
                      </a: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87104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sz="1000" b="0" dirty="0">
                          <a:latin typeface="Calibri"/>
                        </a:rPr>
                        <a:t>Make active classrooms a whole-school priority, with all classes incorporating regular active learning breaks, by July 2027.</a:t>
                      </a: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dirty="0">
                          <a:latin typeface="Calibri"/>
                        </a:rPr>
                        <a:t>To increase pupils' regular physical activity throughout the school day, building on the impact of midday motivators training and the mini leaders </a:t>
                      </a:r>
                      <a:r>
                        <a:rPr sz="1000" b="0" dirty="0" err="1">
                          <a:latin typeface="Calibri"/>
                        </a:rPr>
                        <a:t>programme</a:t>
                      </a:r>
                      <a:r>
                        <a:rPr sz="1000" b="0" dirty="0">
                          <a:latin typeface="Calibri"/>
                        </a:rPr>
                        <a:t>.</a:t>
                      </a: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Increasing engagement of all pupils in regular physical activity and sporting activities.</a:t>
                      </a: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dirty="0">
                          <a:latin typeface="Calibri"/>
                        </a:rPr>
                        <a:t>Active classroom resources and timetable, pupil voice, staff feedback.</a:t>
                      </a: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1178066" y="0"/>
            <a:ext cx="9845320" cy="6862681"/>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1621870" y="359938"/>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503905" y="266643"/>
            <a:ext cx="9320004" cy="69749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58"/>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911421293"/>
              </p:ext>
            </p:extLst>
          </p:nvPr>
        </p:nvGraphicFramePr>
        <p:xfrm>
          <a:off x="1621869" y="449338"/>
          <a:ext cx="8779916" cy="5534500"/>
        </p:xfrm>
        <a:graphic>
          <a:graphicData uri="http://schemas.openxmlformats.org/drawingml/2006/table">
            <a:tbl>
              <a:tblPr firstRow="1" bandRow="1">
                <a:tableStyleId>{5C22544A-7EE6-4342-B048-85BDC9FD1C3A}</a:tableStyleId>
              </a:tblPr>
              <a:tblGrid>
                <a:gridCol w="2048396">
                  <a:extLst>
                    <a:ext uri="{9D8B030D-6E8A-4147-A177-3AD203B41FA5}">
                      <a16:colId xmlns:a16="http://schemas.microsoft.com/office/drawing/2014/main" val="1397519339"/>
                    </a:ext>
                  </a:extLst>
                </a:gridCol>
                <a:gridCol w="2405310">
                  <a:extLst>
                    <a:ext uri="{9D8B030D-6E8A-4147-A177-3AD203B41FA5}">
                      <a16:colId xmlns:a16="http://schemas.microsoft.com/office/drawing/2014/main" val="279180329"/>
                    </a:ext>
                  </a:extLst>
                </a:gridCol>
                <a:gridCol w="2163105">
                  <a:extLst>
                    <a:ext uri="{9D8B030D-6E8A-4147-A177-3AD203B41FA5}">
                      <a16:colId xmlns:a16="http://schemas.microsoft.com/office/drawing/2014/main" val="1419483341"/>
                    </a:ext>
                  </a:extLst>
                </a:gridCol>
                <a:gridCol w="2163105">
                  <a:extLst>
                    <a:ext uri="{9D8B030D-6E8A-4147-A177-3AD203B41FA5}">
                      <a16:colId xmlns:a16="http://schemas.microsoft.com/office/drawing/2014/main" val="1532179531"/>
                    </a:ext>
                  </a:extLst>
                </a:gridCol>
              </a:tblGrid>
              <a:tr h="359201">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Supporting evidence</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856316">
                <a:tc>
                  <a:txBody>
                    <a:bodyPr/>
                    <a:lstStyle/>
                    <a:p>
                      <a:pPr algn="l">
                        <a:lnSpc>
                          <a:spcPct val="100000"/>
                        </a:lnSpc>
                      </a:pPr>
                      <a:r>
                        <a:rPr lang="en-GB" sz="1000" b="0" dirty="0">
                          <a:solidFill>
                            <a:schemeClr val="tx1"/>
                          </a:solidFill>
                          <a:latin typeface="Calibri"/>
                          <a:cs typeface="Calibri" panose="020F0502020204030204" pitchFamily="34" charset="0"/>
                        </a:rPr>
                        <a:t>To have 100% of Lawn pupils participate in new sport through an annual competition package with some competing in inter school competition by July 2027.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000" dirty="0">
                          <a:solidFill>
                            <a:schemeClr val="tx1"/>
                          </a:solidFill>
                          <a:latin typeface="Calibri" panose="020F0502020204030204" pitchFamily="34" charset="0"/>
                          <a:cs typeface="Calibri" panose="020F0502020204030204" pitchFamily="34" charset="0"/>
                        </a:rPr>
                        <a:t>All pupils to participate in two new sports across the year. Some pupils to represent the school more competitively in inter school competition. One competition will happen every half term.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000" dirty="0">
                          <a:solidFill>
                            <a:srgbClr val="0070C0"/>
                          </a:solidFill>
                          <a:latin typeface="Calibri" panose="020F0502020204030204" pitchFamily="34" charset="0"/>
                          <a:cs typeface="Calibri" panose="020F0502020204030204" pitchFamily="34" charset="0"/>
                        </a:rPr>
                        <a:t>I</a:t>
                      </a:r>
                      <a:r>
                        <a:rPr lang="en-US" sz="1000" dirty="0">
                          <a:solidFill>
                            <a:schemeClr val="tx1"/>
                          </a:solidFill>
                          <a:latin typeface="Calibri" panose="020F0502020204030204" pitchFamily="34" charset="0"/>
                          <a:cs typeface="Calibri" panose="020F0502020204030204" pitchFamily="34" charset="0"/>
                        </a:rPr>
                        <a:t>ncreasing 60 minutes active. Encouraging children to try new sports. Creating a lifelong love of sport, fitness and being active.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000" dirty="0">
                          <a:solidFill>
                            <a:schemeClr val="tx1"/>
                          </a:solidFill>
                          <a:latin typeface="Calibri" panose="020F0502020204030204" pitchFamily="34" charset="0"/>
                          <a:cs typeface="Calibri" panose="020F0502020204030204" pitchFamily="34" charset="0"/>
                        </a:rPr>
                        <a:t>Pupil voice and timetable for sessions and competitions.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766801">
                <a:tc>
                  <a:txBody>
                    <a:bodyPr/>
                    <a:lstStyle/>
                    <a:p>
                      <a:pPr algn="l">
                        <a:lnSpc>
                          <a:spcPct val="100000"/>
                        </a:lnSpc>
                      </a:pPr>
                      <a:endParaRPr lang="en-GB" sz="1000" b="0" dirty="0">
                        <a:solidFill>
                          <a:schemeClr val="tx1"/>
                        </a:solidFill>
                        <a:latin typeface="Calibri"/>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chemeClr val="tx1"/>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chemeClr val="tx1"/>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chemeClr val="tx1"/>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6098271"/>
                  </a:ext>
                </a:extLst>
              </a:tr>
              <a:tr h="137396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solidFill>
                          <a:srgbClr val="7030A0"/>
                        </a:solidFill>
                        <a:effectLst/>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rgbClr val="7030A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rgbClr val="7030A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rgbClr val="7030A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2563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87104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60489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211312" y="0"/>
            <a:ext cx="9789911" cy="6862681"/>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1621870" y="359938"/>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1621870" y="986691"/>
            <a:ext cx="9024867" cy="3394647"/>
          </a:xfrm>
          <a:prstGeom prst="rect">
            <a:avLst/>
          </a:prstGeom>
          <a:noFill/>
        </p:spPr>
        <p:txBody>
          <a:bodyPr wrap="square" rtlCol="0">
            <a:spAutoFit/>
          </a:bodyPr>
          <a:lstStyle/>
          <a:p>
            <a:pPr marL="272211" indent="-272211">
              <a:lnSpc>
                <a:spcPct val="124000"/>
              </a:lnSpc>
              <a:buFont typeface="Arial" panose="020B0604020202020204" pitchFamily="34" charset="0"/>
              <a:buChar char="•"/>
            </a:pPr>
            <a:r>
              <a:rPr lang="en-US" sz="1350" dirty="0"/>
              <a:t>Please aim to use this as a live working document through the year. </a:t>
            </a:r>
          </a:p>
          <a:p>
            <a:pPr>
              <a:lnSpc>
                <a:spcPct val="124000"/>
              </a:lnSpc>
            </a:pPr>
            <a:endParaRPr lang="en-US" sz="794" dirty="0"/>
          </a:p>
          <a:p>
            <a:pPr marL="272211" indent="-272211">
              <a:lnSpc>
                <a:spcPct val="124000"/>
              </a:lnSpc>
              <a:buFont typeface="Arial" panose="020B0604020202020204" pitchFamily="34" charset="0"/>
              <a:buChar char="•"/>
            </a:pPr>
            <a:r>
              <a:rPr lang="en-US" sz="1350" dirty="0"/>
              <a:t>Keep returning to this to evidence adaptations and progress made through the PESSPA opportunities you provide.</a:t>
            </a:r>
          </a:p>
          <a:p>
            <a:pPr>
              <a:lnSpc>
                <a:spcPct val="124000"/>
              </a:lnSpc>
            </a:pPr>
            <a:endParaRPr lang="en-US" sz="794" dirty="0"/>
          </a:p>
          <a:p>
            <a:pPr marL="272211" indent="-272211">
              <a:lnSpc>
                <a:spcPct val="124000"/>
              </a:lnSpc>
              <a:buFont typeface="Arial" panose="020B0604020202020204" pitchFamily="34" charset="0"/>
              <a:buChar char="•"/>
            </a:pPr>
            <a:r>
              <a:rPr lang="en-US" sz="1350" dirty="0"/>
              <a:t>There is no set number of objectives you must have. </a:t>
            </a:r>
          </a:p>
          <a:p>
            <a:pPr>
              <a:lnSpc>
                <a:spcPct val="124000"/>
              </a:lnSpc>
            </a:pPr>
            <a:endParaRPr lang="en-US" sz="794" dirty="0"/>
          </a:p>
          <a:p>
            <a:pPr marL="272211" indent="-272211">
              <a:lnSpc>
                <a:spcPct val="124000"/>
              </a:lnSpc>
              <a:buFont typeface="Arial" panose="020B0604020202020204" pitchFamily="34" charset="0"/>
              <a:buChar char="•"/>
            </a:pPr>
            <a:r>
              <a:rPr lang="en-US" sz="1350" dirty="0"/>
              <a:t>Make as many or as few as you see fit that will support your aims for the year ahead. </a:t>
            </a:r>
          </a:p>
          <a:p>
            <a:pPr>
              <a:lnSpc>
                <a:spcPct val="124000"/>
              </a:lnSpc>
            </a:pPr>
            <a:endParaRPr lang="en-US" sz="794" dirty="0"/>
          </a:p>
          <a:p>
            <a:pPr marL="272211" indent="-272211">
              <a:lnSpc>
                <a:spcPct val="124000"/>
              </a:lnSpc>
              <a:buFont typeface="Arial" panose="020B0604020202020204" pitchFamily="34" charset="0"/>
              <a:buChar char="•"/>
            </a:pPr>
            <a:r>
              <a:rPr lang="en-US" sz="1350" dirty="0"/>
              <a:t>Consider which of the 5 key areas improvements will be focusing on: </a:t>
            </a:r>
          </a:p>
          <a:p>
            <a:pPr>
              <a:lnSpc>
                <a:spcPct val="124000"/>
              </a:lnSpc>
            </a:pPr>
            <a:endParaRPr lang="en-US" sz="794" dirty="0"/>
          </a:p>
          <a:p>
            <a:pPr marL="362948" indent="-362948">
              <a:lnSpc>
                <a:spcPct val="124000"/>
              </a:lnSpc>
              <a:buFont typeface="+mj-lt"/>
              <a:buAutoNum type="arabicPeriod"/>
            </a:pPr>
            <a:r>
              <a:rPr lang="en-US" sz="1111" dirty="0"/>
              <a:t>Increasing confidence, knowledge and skills of all staff in teaching PE and sporting activities prioritising CPD and training where needed.</a:t>
            </a:r>
          </a:p>
          <a:p>
            <a:pPr marL="362948" indent="-362948">
              <a:lnSpc>
                <a:spcPct val="124000"/>
              </a:lnSpc>
              <a:buFont typeface="+mj-lt"/>
              <a:buAutoNum type="arabicPeriod"/>
            </a:pPr>
            <a:r>
              <a:rPr lang="en-US" sz="1111" dirty="0"/>
              <a:t>Increasing engagement of all pupils in regular physical activity and sporting activities</a:t>
            </a:r>
          </a:p>
          <a:p>
            <a:pPr marL="362948" indent="-362948">
              <a:lnSpc>
                <a:spcPct val="124000"/>
              </a:lnSpc>
              <a:buFont typeface="+mj-lt"/>
              <a:buAutoNum type="arabicPeriod"/>
            </a:pPr>
            <a:r>
              <a:rPr lang="en-US" sz="1111" dirty="0"/>
              <a:t>Raising the profile of PE and sport across the school, to support whole school improvement</a:t>
            </a:r>
          </a:p>
          <a:p>
            <a:pPr marL="362948" indent="-362948">
              <a:lnSpc>
                <a:spcPct val="124000"/>
              </a:lnSpc>
              <a:buFont typeface="+mj-lt"/>
              <a:buAutoNum type="arabicPeriod"/>
            </a:pPr>
            <a:r>
              <a:rPr lang="en-US" sz="1111" dirty="0"/>
              <a:t>Offer a broader and more equal experience of a range of sports and physical activities to all pupils and ensure equal access to sport for boys and girls</a:t>
            </a:r>
          </a:p>
          <a:p>
            <a:pPr marL="362948" indent="-362948">
              <a:lnSpc>
                <a:spcPct val="124000"/>
              </a:lnSpc>
              <a:buFont typeface="+mj-lt"/>
              <a:buAutoNum type="arabicPeriod"/>
            </a:pPr>
            <a:r>
              <a:rPr lang="en-US" sz="1111"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211312" y="0"/>
            <a:ext cx="9789911" cy="6862681"/>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21870" y="273458"/>
            <a:ext cx="5651022" cy="336695"/>
          </a:xfrm>
          <a:prstGeom prst="rect">
            <a:avLst/>
          </a:prstGeom>
          <a:noFill/>
        </p:spPr>
        <p:txBody>
          <a:bodyPr wrap="square" rtlCol="0">
            <a:spAutoFit/>
          </a:bodyPr>
          <a:lstStyle/>
          <a:p>
            <a:r>
              <a:rPr lang="en-US" sz="1588" b="1" dirty="0">
                <a:latin typeface="Calibri" panose="020F0502020204030204" pitchFamily="34" charset="0"/>
                <a:cs typeface="Calibri" panose="020F0502020204030204" pitchFamily="34" charset="0"/>
              </a:rPr>
              <a:t>Your objective: Provide PE CPD in dance and gymnastics</a:t>
            </a: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nvGraphicFramePr>
        <p:xfrm>
          <a:off x="1706042" y="1101985"/>
          <a:ext cx="8779917" cy="5501219"/>
        </p:xfrm>
        <a:graphic>
          <a:graphicData uri="http://schemas.openxmlformats.org/drawingml/2006/table">
            <a:tbl>
              <a:tblPr firstRow="1" bandRow="1">
                <a:tableStyleId>{5C22544A-7EE6-4342-B048-85BDC9FD1C3A}</a:tableStyleId>
              </a:tblPr>
              <a:tblGrid>
                <a:gridCol w="790076">
                  <a:extLst>
                    <a:ext uri="{9D8B030D-6E8A-4147-A177-3AD203B41FA5}">
                      <a16:colId xmlns:a16="http://schemas.microsoft.com/office/drawing/2014/main" val="1397519339"/>
                    </a:ext>
                  </a:extLst>
                </a:gridCol>
                <a:gridCol w="1838882">
                  <a:extLst>
                    <a:ext uri="{9D8B030D-6E8A-4147-A177-3AD203B41FA5}">
                      <a16:colId xmlns:a16="http://schemas.microsoft.com/office/drawing/2014/main" val="3874769663"/>
                    </a:ext>
                  </a:extLst>
                </a:gridCol>
                <a:gridCol w="2250210">
                  <a:extLst>
                    <a:ext uri="{9D8B030D-6E8A-4147-A177-3AD203B41FA5}">
                      <a16:colId xmlns:a16="http://schemas.microsoft.com/office/drawing/2014/main" val="279180329"/>
                    </a:ext>
                  </a:extLst>
                </a:gridCol>
                <a:gridCol w="2407483">
                  <a:extLst>
                    <a:ext uri="{9D8B030D-6E8A-4147-A177-3AD203B41FA5}">
                      <a16:colId xmlns:a16="http://schemas.microsoft.com/office/drawing/2014/main" val="1419483341"/>
                    </a:ext>
                  </a:extLst>
                </a:gridCol>
                <a:gridCol w="1493266">
                  <a:extLst>
                    <a:ext uri="{9D8B030D-6E8A-4147-A177-3AD203B41FA5}">
                      <a16:colId xmlns:a16="http://schemas.microsoft.com/office/drawing/2014/main" val="1532179531"/>
                    </a:ext>
                  </a:extLst>
                </a:gridCol>
              </a:tblGrid>
              <a:tr h="483916">
                <a:tc>
                  <a:txBody>
                    <a:bodyPr/>
                    <a:lstStyle/>
                    <a:p>
                      <a:pPr algn="ct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dirty="0">
                          <a:solidFill>
                            <a:sysClr val="windowText" lastClr="000000"/>
                          </a:solidFill>
                          <a:latin typeface="Calibri" panose="020F0502020204030204" pitchFamily="34" charset="0"/>
                          <a:cs typeface="Calibri" panose="020F0502020204030204" pitchFamily="34" charset="0"/>
                        </a:rPr>
                        <a:t>Intent - what is your objective?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Supporting evidence</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03244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effectLst/>
                          <a:latin typeface="Calibri" panose="020F0502020204030204" pitchFamily="34" charset="0"/>
                          <a:cs typeface="Calibri" panose="020F0502020204030204" pitchFamily="34" charset="0"/>
                        </a:rPr>
                        <a:t>Plan and monitor</a:t>
                      </a:r>
                      <a:br>
                        <a:rPr lang="en-US" sz="1100" b="1" dirty="0">
                          <a:effectLst/>
                          <a:latin typeface="Calibri" panose="020F0502020204030204" pitchFamily="34" charset="0"/>
                          <a:cs typeface="Calibri" panose="020F0502020204030204" pitchFamily="34" charset="0"/>
                        </a:rPr>
                      </a:br>
                      <a:r>
                        <a:rPr lang="en-US" sz="8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Focus on staff CPD in dance and gymnastics, the two areas identified as lowest confidence in this year's staff confidence audit, so that all staff who teach PE feel confident delivering the full breadth of our high-quality, progressive PE curriculum.</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Book targeted CPD/training in dance and gymnastics for all class teachers. Continue to use our non-sport-specific, progressive PE curriculum to support inclusive delivery. Increase monitoring of PE teaching and learning across school through learning walks and lesson observations, with a particular focus on dance and gymnastics.</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This year's staff confidence audit showed that all staff bar one feel confident teaching PE (the one exception does not teach PE due to medical reasons), with dance and gymnastics coming out lowest. We expect that by July 2027, 100% of staff who teach PE will feel confident across all areas, including dance and gymnastics.</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Staff confidence survey, CPD attendance and impact records, lesson observations and learning walks, PE leader monitoring file.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48391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b="1" dirty="0">
                          <a:solidFill>
                            <a:sysClr val="windowText" lastClr="000000"/>
                          </a:solidFill>
                          <a:latin typeface="Calibri" panose="020F0502020204030204" pitchFamily="34" charset="0"/>
                          <a:cs typeface="Calibri" panose="020F0502020204030204" pitchFamily="34" charset="0"/>
                        </a:rPr>
                        <a:t>What impact have you seen?</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1100" b="1"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b="1" dirty="0">
                          <a:solidFill>
                            <a:sysClr val="windowText" lastClr="000000"/>
                          </a:solidFill>
                          <a:effectLst/>
                          <a:latin typeface="Calibri" panose="020F0502020204030204" pitchFamily="34" charset="0"/>
                          <a:cs typeface="Calibri" panose="020F0502020204030204" pitchFamily="34" charset="0"/>
                        </a:rPr>
                        <a:t>Approx. cost</a:t>
                      </a:r>
                      <a:endPar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246797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latin typeface="Calibri" panose="020F0502020204030204" pitchFamily="34" charset="0"/>
                          <a:cs typeface="Calibri" panose="020F0502020204030204" pitchFamily="34" charset="0"/>
                        </a:rPr>
                        <a:t>Evaluate</a:t>
                      </a:r>
                      <a:r>
                        <a:rPr lang="en-US" sz="1100" b="1" dirty="0">
                          <a:latin typeface="Calibri" panose="020F0502020204030204" pitchFamily="34" charset="0"/>
                          <a:cs typeface="Calibri" panose="020F0502020204030204" pitchFamily="34" charset="0"/>
                        </a:rPr>
                        <a:t> </a:t>
                      </a:r>
                      <a:r>
                        <a:rPr lang="en-US" sz="8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9D6A-7411-40C9-965E-7457BD54A90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1322DC1-2CDD-2B47-52E3-284DA2572464}"/>
              </a:ext>
            </a:extLst>
          </p:cNvPr>
          <p:cNvPicPr>
            <a:picLocks noChangeAspect="1"/>
          </p:cNvPicPr>
          <p:nvPr/>
        </p:nvPicPr>
        <p:blipFill>
          <a:blip r:embed="rId2"/>
          <a:stretch>
            <a:fillRect/>
          </a:stretch>
        </p:blipFill>
        <p:spPr>
          <a:xfrm>
            <a:off x="1211312" y="0"/>
            <a:ext cx="9789911" cy="6862681"/>
          </a:xfrm>
          <a:prstGeom prst="rect">
            <a:avLst/>
          </a:prstGeom>
        </p:spPr>
      </p:pic>
      <p:sp>
        <p:nvSpPr>
          <p:cNvPr id="4" name="TextBox 3">
            <a:extLst>
              <a:ext uri="{FF2B5EF4-FFF2-40B4-BE49-F238E27FC236}">
                <a16:creationId xmlns:a16="http://schemas.microsoft.com/office/drawing/2014/main" id="{A82E9F88-1B1C-26C8-B3CD-7BBEBB78FFD9}"/>
              </a:ext>
            </a:extLst>
          </p:cNvPr>
          <p:cNvSpPr txBox="1"/>
          <p:nvPr/>
        </p:nvSpPr>
        <p:spPr>
          <a:xfrm>
            <a:off x="1621870" y="273458"/>
            <a:ext cx="5651022" cy="336695"/>
          </a:xfrm>
          <a:prstGeom prst="rect">
            <a:avLst/>
          </a:prstGeom>
          <a:noFill/>
        </p:spPr>
        <p:txBody>
          <a:bodyPr wrap="square" rtlCol="0">
            <a:spAutoFit/>
          </a:bodyPr>
          <a:lstStyle/>
          <a:p>
            <a:r>
              <a:rPr lang="en-US" sz="1588" b="1" dirty="0">
                <a:latin typeface="Calibri" panose="020F0502020204030204" pitchFamily="34" charset="0"/>
                <a:cs typeface="Calibri" panose="020F0502020204030204" pitchFamily="34" charset="0"/>
              </a:rPr>
              <a:t>Your objective: Drive physical activity levels</a:t>
            </a:r>
          </a:p>
        </p:txBody>
      </p:sp>
      <p:graphicFrame>
        <p:nvGraphicFramePr>
          <p:cNvPr id="2" name="Table 1">
            <a:extLst>
              <a:ext uri="{FF2B5EF4-FFF2-40B4-BE49-F238E27FC236}">
                <a16:creationId xmlns:a16="http://schemas.microsoft.com/office/drawing/2014/main" id="{2BBD5956-553C-B2C1-20E4-5C544653068D}"/>
              </a:ext>
            </a:extLst>
          </p:cNvPr>
          <p:cNvGraphicFramePr>
            <a:graphicFrameLocks noGrp="1"/>
          </p:cNvGraphicFramePr>
          <p:nvPr/>
        </p:nvGraphicFramePr>
        <p:xfrm>
          <a:off x="1706042" y="1101985"/>
          <a:ext cx="8779917" cy="5144380"/>
        </p:xfrm>
        <a:graphic>
          <a:graphicData uri="http://schemas.openxmlformats.org/drawingml/2006/table">
            <a:tbl>
              <a:tblPr firstRow="1" bandRow="1">
                <a:tableStyleId>{5C22544A-7EE6-4342-B048-85BDC9FD1C3A}</a:tableStyleId>
              </a:tblPr>
              <a:tblGrid>
                <a:gridCol w="790076">
                  <a:extLst>
                    <a:ext uri="{9D8B030D-6E8A-4147-A177-3AD203B41FA5}">
                      <a16:colId xmlns:a16="http://schemas.microsoft.com/office/drawing/2014/main" val="1397519339"/>
                    </a:ext>
                  </a:extLst>
                </a:gridCol>
                <a:gridCol w="1838882">
                  <a:extLst>
                    <a:ext uri="{9D8B030D-6E8A-4147-A177-3AD203B41FA5}">
                      <a16:colId xmlns:a16="http://schemas.microsoft.com/office/drawing/2014/main" val="3874769663"/>
                    </a:ext>
                  </a:extLst>
                </a:gridCol>
                <a:gridCol w="2250210">
                  <a:extLst>
                    <a:ext uri="{9D8B030D-6E8A-4147-A177-3AD203B41FA5}">
                      <a16:colId xmlns:a16="http://schemas.microsoft.com/office/drawing/2014/main" val="279180329"/>
                    </a:ext>
                  </a:extLst>
                </a:gridCol>
                <a:gridCol w="2407483">
                  <a:extLst>
                    <a:ext uri="{9D8B030D-6E8A-4147-A177-3AD203B41FA5}">
                      <a16:colId xmlns:a16="http://schemas.microsoft.com/office/drawing/2014/main" val="1419483341"/>
                    </a:ext>
                  </a:extLst>
                </a:gridCol>
                <a:gridCol w="1493266">
                  <a:extLst>
                    <a:ext uri="{9D8B030D-6E8A-4147-A177-3AD203B41FA5}">
                      <a16:colId xmlns:a16="http://schemas.microsoft.com/office/drawing/2014/main" val="1532179531"/>
                    </a:ext>
                  </a:extLst>
                </a:gridCol>
              </a:tblGrid>
              <a:tr h="483916">
                <a:tc>
                  <a:txBody>
                    <a:bodyPr/>
                    <a:lstStyle/>
                    <a:p>
                      <a:pPr algn="ct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dirty="0">
                          <a:solidFill>
                            <a:sysClr val="windowText" lastClr="000000"/>
                          </a:solidFill>
                          <a:latin typeface="Calibri" panose="020F0502020204030204" pitchFamily="34" charset="0"/>
                          <a:cs typeface="Calibri" panose="020F0502020204030204" pitchFamily="34" charset="0"/>
                        </a:rPr>
                        <a:t>Intent - what is your objective?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Supporting evidence</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03244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effectLst/>
                          <a:latin typeface="Calibri" panose="020F0502020204030204" pitchFamily="34" charset="0"/>
                          <a:cs typeface="Calibri" panose="020F0502020204030204" pitchFamily="34" charset="0"/>
                        </a:rPr>
                        <a:t>Plan and monitor</a:t>
                      </a:r>
                      <a:br>
                        <a:rPr lang="en-US" sz="1100" b="1" dirty="0">
                          <a:effectLst/>
                          <a:latin typeface="Calibri" panose="020F0502020204030204" pitchFamily="34" charset="0"/>
                          <a:cs typeface="Calibri" panose="020F0502020204030204" pitchFamily="34" charset="0"/>
                        </a:rPr>
                      </a:br>
                      <a:r>
                        <a:rPr lang="en-US" sz="8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Make active classrooms a whole-school priority to increase pupils' regular physical activity throughout the school day, building on this year's midday motivators training and mini leaders programme.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Roll out active classroom strategies across all classes. Continue to develop our mini leaders, training more pupils to take over delivering lunchtime sport to KS1 pupils next year. Continue to embed midday motivators training with playworkers to keep lunchtimes active.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This year, our playworkers completed midday motivators training and we established mini leaders through a mini leaders programme, delivering sport to KS1 pupils at lunchtimes. Next year we expect active classrooms and continued lunchtime provision to further increase the proportion of pupils meeting recommended activity levels.</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Active classroom timetable and resources, mini leaders training and delivery records, midday motivators training records, pupil voice.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48391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b="1" dirty="0">
                          <a:solidFill>
                            <a:sysClr val="windowText" lastClr="000000"/>
                          </a:solidFill>
                          <a:latin typeface="Calibri" panose="020F0502020204030204" pitchFamily="34" charset="0"/>
                          <a:cs typeface="Calibri" panose="020F0502020204030204" pitchFamily="34" charset="0"/>
                        </a:rPr>
                        <a:t>What impact have you seen?</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1100" b="1"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b="1" dirty="0">
                          <a:solidFill>
                            <a:sysClr val="windowText" lastClr="000000"/>
                          </a:solidFill>
                          <a:effectLst/>
                          <a:latin typeface="Calibri" panose="020F0502020204030204" pitchFamily="34" charset="0"/>
                          <a:cs typeface="Calibri" panose="020F0502020204030204" pitchFamily="34" charset="0"/>
                        </a:rPr>
                        <a:t>Approx. cost</a:t>
                      </a:r>
                      <a:endPar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21050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latin typeface="Calibri" panose="020F0502020204030204" pitchFamily="34" charset="0"/>
                          <a:cs typeface="Calibri" panose="020F0502020204030204" pitchFamily="34" charset="0"/>
                        </a:rPr>
                        <a:t>Evaluate</a:t>
                      </a:r>
                      <a:r>
                        <a:rPr lang="en-US" sz="1100" b="1" dirty="0">
                          <a:latin typeface="Calibri" panose="020F0502020204030204" pitchFamily="34" charset="0"/>
                          <a:cs typeface="Calibri" panose="020F0502020204030204" pitchFamily="34" charset="0"/>
                        </a:rPr>
                        <a:t> </a:t>
                      </a:r>
                      <a:r>
                        <a:rPr lang="en-US" sz="8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97326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211312" y="0"/>
            <a:ext cx="9789911" cy="6862681"/>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1621870" y="273458"/>
            <a:ext cx="5651022" cy="336695"/>
          </a:xfrm>
          <a:prstGeom prst="rect">
            <a:avLst/>
          </a:prstGeom>
          <a:noFill/>
        </p:spPr>
        <p:txBody>
          <a:bodyPr wrap="square" rtlCol="0">
            <a:spAutoFit/>
          </a:bodyPr>
          <a:lstStyle/>
          <a:p>
            <a:r>
              <a:rPr lang="en-US" sz="1588" b="1" dirty="0">
                <a:latin typeface="Calibri" panose="020F0502020204030204" pitchFamily="34" charset="0"/>
                <a:cs typeface="Calibri" panose="020F0502020204030204" pitchFamily="34" charset="0"/>
              </a:rPr>
              <a:t>Your objective: Develop intra competition for our vulnerable groups</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nvGraphicFramePr>
        <p:xfrm>
          <a:off x="1706042" y="1101985"/>
          <a:ext cx="8779917" cy="5304981"/>
        </p:xfrm>
        <a:graphic>
          <a:graphicData uri="http://schemas.openxmlformats.org/drawingml/2006/table">
            <a:tbl>
              <a:tblPr firstRow="1" bandRow="1">
                <a:tableStyleId>{5C22544A-7EE6-4342-B048-85BDC9FD1C3A}</a:tableStyleId>
              </a:tblPr>
              <a:tblGrid>
                <a:gridCol w="790076">
                  <a:extLst>
                    <a:ext uri="{9D8B030D-6E8A-4147-A177-3AD203B41FA5}">
                      <a16:colId xmlns:a16="http://schemas.microsoft.com/office/drawing/2014/main" val="1397519339"/>
                    </a:ext>
                  </a:extLst>
                </a:gridCol>
                <a:gridCol w="1838882">
                  <a:extLst>
                    <a:ext uri="{9D8B030D-6E8A-4147-A177-3AD203B41FA5}">
                      <a16:colId xmlns:a16="http://schemas.microsoft.com/office/drawing/2014/main" val="3874769663"/>
                    </a:ext>
                  </a:extLst>
                </a:gridCol>
                <a:gridCol w="2250210">
                  <a:extLst>
                    <a:ext uri="{9D8B030D-6E8A-4147-A177-3AD203B41FA5}">
                      <a16:colId xmlns:a16="http://schemas.microsoft.com/office/drawing/2014/main" val="279180329"/>
                    </a:ext>
                  </a:extLst>
                </a:gridCol>
                <a:gridCol w="2407483">
                  <a:extLst>
                    <a:ext uri="{9D8B030D-6E8A-4147-A177-3AD203B41FA5}">
                      <a16:colId xmlns:a16="http://schemas.microsoft.com/office/drawing/2014/main" val="1419483341"/>
                    </a:ext>
                  </a:extLst>
                </a:gridCol>
                <a:gridCol w="1493266">
                  <a:extLst>
                    <a:ext uri="{9D8B030D-6E8A-4147-A177-3AD203B41FA5}">
                      <a16:colId xmlns:a16="http://schemas.microsoft.com/office/drawing/2014/main" val="1532179531"/>
                    </a:ext>
                  </a:extLst>
                </a:gridCol>
              </a:tblGrid>
              <a:tr h="483916">
                <a:tc>
                  <a:txBody>
                    <a:bodyPr/>
                    <a:lstStyle/>
                    <a:p>
                      <a:pPr algn="ct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dirty="0">
                          <a:solidFill>
                            <a:sysClr val="windowText" lastClr="000000"/>
                          </a:solidFill>
                          <a:latin typeface="Calibri" panose="020F0502020204030204" pitchFamily="34" charset="0"/>
                          <a:cs typeface="Calibri" panose="020F0502020204030204" pitchFamily="34" charset="0"/>
                        </a:rPr>
                        <a:t>Intent - what is your objective?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Supporting evidence</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22601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effectLst/>
                          <a:latin typeface="Calibri" panose="020F0502020204030204" pitchFamily="34" charset="0"/>
                          <a:cs typeface="Calibri" panose="020F0502020204030204" pitchFamily="34" charset="0"/>
                        </a:rPr>
                        <a:t>Plan and monitor</a:t>
                      </a:r>
                      <a:br>
                        <a:rPr lang="en-US" sz="1100" b="1" dirty="0">
                          <a:effectLst/>
                          <a:latin typeface="Calibri" panose="020F0502020204030204" pitchFamily="34" charset="0"/>
                          <a:cs typeface="Calibri" panose="020F0502020204030204" pitchFamily="34" charset="0"/>
                        </a:rPr>
                      </a:br>
                      <a:r>
                        <a:rPr lang="en-US" sz="8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Increase intra competition opportunities across the year, with a particular focus on our more vulnerable groups - girls, SEND pupils, disadvantaged pupils and less active pupils - to ensure they have regular access to competitive sport.</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dirty="0">
                          <a:latin typeface="Calibri"/>
                        </a:rPr>
                        <a:t>Plan and deliver more intra school competitions throughout the year, ensuring girls, SEND, disadvantaged and less active pupils are specifically targeted and included. Build on this year's cluster intra netball tournaments, where girls competed in one event and a mixed group of girls and boys competed in another, by widening the range of sports and the number of intra competition opportunities on offer.</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This year, girls competed in a cluster schools intra netball tournament, and a mixed group of girls and boys also competed in a cluster intra netball tournament. Next year we expect to increase the number of intra competition opportunities available to our target groups.</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sz="1000" b="0">
                          <a:latin typeface="Calibri"/>
                        </a:rPr>
                        <a:t>Intra competition calendar and register of participants, broken down by group (gender, SEND, disadvantaged, activity levels).</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48391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b="1" dirty="0">
                          <a:solidFill>
                            <a:sysClr val="windowText" lastClr="000000"/>
                          </a:solidFill>
                          <a:latin typeface="Calibri" panose="020F0502020204030204" pitchFamily="34" charset="0"/>
                          <a:cs typeface="Calibri" panose="020F0502020204030204" pitchFamily="34" charset="0"/>
                        </a:rPr>
                        <a:t>What impact have you seen?</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1100" b="1"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b="1" dirty="0">
                          <a:solidFill>
                            <a:sysClr val="windowText" lastClr="000000"/>
                          </a:solidFill>
                          <a:effectLst/>
                          <a:latin typeface="Calibri" panose="020F0502020204030204" pitchFamily="34" charset="0"/>
                          <a:cs typeface="Calibri" panose="020F0502020204030204" pitchFamily="34" charset="0"/>
                        </a:rPr>
                        <a:t>Approx. cost</a:t>
                      </a:r>
                      <a:endPar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205664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latin typeface="Calibri" panose="020F0502020204030204" pitchFamily="34" charset="0"/>
                          <a:cs typeface="Calibri" panose="020F0502020204030204" pitchFamily="34" charset="0"/>
                        </a:rPr>
                        <a:t>Evaluate</a:t>
                      </a:r>
                      <a:r>
                        <a:rPr lang="en-US" sz="1100" b="1" dirty="0">
                          <a:latin typeface="Calibri" panose="020F0502020204030204" pitchFamily="34" charset="0"/>
                          <a:cs typeface="Calibri" panose="020F0502020204030204" pitchFamily="34" charset="0"/>
                        </a:rPr>
                        <a:t> </a:t>
                      </a:r>
                      <a:r>
                        <a:rPr lang="en-US" sz="8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dirty="0"/>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7603912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211312" y="0"/>
            <a:ext cx="9789911" cy="6862681"/>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1621870" y="273458"/>
            <a:ext cx="5651022" cy="336695"/>
          </a:xfrm>
          <a:prstGeom prst="rect">
            <a:avLst/>
          </a:prstGeom>
          <a:noFill/>
        </p:spPr>
        <p:txBody>
          <a:bodyPr wrap="square" rtlCol="0">
            <a:spAutoFit/>
          </a:bodyPr>
          <a:lstStyle/>
          <a:p>
            <a:r>
              <a:rPr lang="en-US" sz="1588" b="1" dirty="0">
                <a:latin typeface="Calibri" panose="020F0502020204030204" pitchFamily="34" charset="0"/>
                <a:cs typeface="Calibri" panose="020F0502020204030204" pitchFamily="34" charset="0"/>
              </a:rPr>
              <a:t>Your objective: Develop intra competition for our vulnerable groups</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1418330111"/>
              </p:ext>
            </p:extLst>
          </p:nvPr>
        </p:nvGraphicFramePr>
        <p:xfrm>
          <a:off x="1706042" y="1101985"/>
          <a:ext cx="8779917" cy="5357740"/>
        </p:xfrm>
        <a:graphic>
          <a:graphicData uri="http://schemas.openxmlformats.org/drawingml/2006/table">
            <a:tbl>
              <a:tblPr firstRow="1" bandRow="1">
                <a:tableStyleId>{5C22544A-7EE6-4342-B048-85BDC9FD1C3A}</a:tableStyleId>
              </a:tblPr>
              <a:tblGrid>
                <a:gridCol w="790076">
                  <a:extLst>
                    <a:ext uri="{9D8B030D-6E8A-4147-A177-3AD203B41FA5}">
                      <a16:colId xmlns:a16="http://schemas.microsoft.com/office/drawing/2014/main" val="1397519339"/>
                    </a:ext>
                  </a:extLst>
                </a:gridCol>
                <a:gridCol w="1838882">
                  <a:extLst>
                    <a:ext uri="{9D8B030D-6E8A-4147-A177-3AD203B41FA5}">
                      <a16:colId xmlns:a16="http://schemas.microsoft.com/office/drawing/2014/main" val="3874769663"/>
                    </a:ext>
                  </a:extLst>
                </a:gridCol>
                <a:gridCol w="2250210">
                  <a:extLst>
                    <a:ext uri="{9D8B030D-6E8A-4147-A177-3AD203B41FA5}">
                      <a16:colId xmlns:a16="http://schemas.microsoft.com/office/drawing/2014/main" val="279180329"/>
                    </a:ext>
                  </a:extLst>
                </a:gridCol>
                <a:gridCol w="2407483">
                  <a:extLst>
                    <a:ext uri="{9D8B030D-6E8A-4147-A177-3AD203B41FA5}">
                      <a16:colId xmlns:a16="http://schemas.microsoft.com/office/drawing/2014/main" val="1419483341"/>
                    </a:ext>
                  </a:extLst>
                </a:gridCol>
                <a:gridCol w="1493266">
                  <a:extLst>
                    <a:ext uri="{9D8B030D-6E8A-4147-A177-3AD203B41FA5}">
                      <a16:colId xmlns:a16="http://schemas.microsoft.com/office/drawing/2014/main" val="1532179531"/>
                    </a:ext>
                  </a:extLst>
                </a:gridCol>
              </a:tblGrid>
              <a:tr h="483916">
                <a:tc>
                  <a:txBody>
                    <a:bodyPr/>
                    <a:lstStyle/>
                    <a:p>
                      <a:pPr algn="ct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dirty="0">
                          <a:solidFill>
                            <a:sysClr val="windowText" lastClr="000000"/>
                          </a:solidFill>
                          <a:latin typeface="Calibri" panose="020F0502020204030204" pitchFamily="34" charset="0"/>
                          <a:cs typeface="Calibri" panose="020F0502020204030204" pitchFamily="34" charset="0"/>
                        </a:rPr>
                        <a:t>Intent - what is your objective?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Supporting evidence</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22601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effectLst/>
                          <a:latin typeface="Calibri" panose="020F0502020204030204" pitchFamily="34" charset="0"/>
                          <a:cs typeface="Calibri" panose="020F0502020204030204" pitchFamily="34" charset="0"/>
                        </a:rPr>
                        <a:t>Plan and monitor</a:t>
                      </a:r>
                      <a:br>
                        <a:rPr lang="en-US" sz="1100" b="1" dirty="0">
                          <a:effectLst/>
                          <a:latin typeface="Calibri" panose="020F0502020204030204" pitchFamily="34" charset="0"/>
                          <a:cs typeface="Calibri" panose="020F0502020204030204" pitchFamily="34" charset="0"/>
                        </a:rPr>
                      </a:br>
                      <a:r>
                        <a:rPr lang="en-US" sz="8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dirty="0">
                          <a:solidFill>
                            <a:schemeClr val="tx1"/>
                          </a:solidFill>
                          <a:latin typeface="+mn-lt"/>
                          <a:cs typeface="Calibri" panose="020F0502020204030204" pitchFamily="34" charset="0"/>
                        </a:rPr>
                        <a:t>To have 100% of Lawn pupils participate in new sport through an annual competition package with some competing in inter school competition by July 2027. </a:t>
                      </a:r>
                    </a:p>
                    <a:p>
                      <a:pPr algn="l">
                        <a:lnSpc>
                          <a:spcPct val="100000"/>
                        </a:lnSpc>
                      </a:pPr>
                      <a:endParaRPr sz="1000" b="0" dirty="0">
                        <a:latin typeface="Calibri"/>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1000" b="0" dirty="0">
                          <a:latin typeface="Calibri"/>
                        </a:rPr>
                        <a:t>We will use Premier Sports to deliver the sports sessions and competitions to our pupils in a package with qualified coaches. </a:t>
                      </a:r>
                      <a:endParaRPr sz="1000" b="0" dirty="0">
                        <a:latin typeface="Calibri"/>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1000" b="0" dirty="0">
                          <a:latin typeface="Calibri"/>
                        </a:rPr>
                        <a:t>All pupils will have access to new sports during the academic year.</a:t>
                      </a:r>
                    </a:p>
                    <a:p>
                      <a:pPr algn="l">
                        <a:lnSpc>
                          <a:spcPct val="100000"/>
                        </a:lnSpc>
                      </a:pPr>
                      <a:endParaRPr lang="en-GB" sz="1000" b="0" dirty="0">
                        <a:latin typeface="Calibri"/>
                      </a:endParaRPr>
                    </a:p>
                    <a:p>
                      <a:pPr algn="l">
                        <a:lnSpc>
                          <a:spcPct val="100000"/>
                        </a:lnSpc>
                      </a:pPr>
                      <a:r>
                        <a:rPr lang="en-GB" sz="1000" b="0" dirty="0">
                          <a:latin typeface="Calibri"/>
                        </a:rPr>
                        <a:t>Some children will get to participate in more inter school competitions. </a:t>
                      </a:r>
                      <a:endParaRPr sz="1000" b="0" dirty="0">
                        <a:latin typeface="Calibri"/>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1000" b="0" dirty="0">
                          <a:latin typeface="Calibri"/>
                        </a:rPr>
                        <a:t>Record keeping of who takes part in competitions.</a:t>
                      </a:r>
                    </a:p>
                    <a:p>
                      <a:pPr algn="l">
                        <a:lnSpc>
                          <a:spcPct val="100000"/>
                        </a:lnSpc>
                      </a:pPr>
                      <a:endParaRPr lang="en-GB" sz="1000" b="0" dirty="0">
                        <a:latin typeface="Calibri"/>
                      </a:endParaRPr>
                    </a:p>
                    <a:p>
                      <a:pPr algn="l">
                        <a:lnSpc>
                          <a:spcPct val="100000"/>
                        </a:lnSpc>
                      </a:pPr>
                      <a:r>
                        <a:rPr lang="en-GB" sz="1000" b="0" dirty="0">
                          <a:latin typeface="Calibri"/>
                        </a:rPr>
                        <a:t>Teachers to note which PP, EAL, SEND children are taking part in the competitions. As well as monitoring how many girls are accessing the competitions. Recorded on TEAMs. </a:t>
                      </a:r>
                      <a:endParaRPr sz="1000" b="0" dirty="0">
                        <a:latin typeface="Calibri"/>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48391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b="1" dirty="0">
                          <a:solidFill>
                            <a:sysClr val="windowText" lastClr="000000"/>
                          </a:solidFill>
                          <a:latin typeface="Calibri" panose="020F0502020204030204" pitchFamily="34" charset="0"/>
                          <a:cs typeface="Calibri" panose="020F0502020204030204" pitchFamily="34" charset="0"/>
                        </a:rPr>
                        <a:t>What impact have you seen?</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1100" b="1"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b="1" dirty="0">
                          <a:solidFill>
                            <a:sysClr val="windowText" lastClr="000000"/>
                          </a:solidFill>
                          <a:effectLst/>
                          <a:latin typeface="Calibri" panose="020F0502020204030204" pitchFamily="34" charset="0"/>
                          <a:cs typeface="Calibri" panose="020F0502020204030204" pitchFamily="34" charset="0"/>
                        </a:rPr>
                        <a:t>Approx. cost</a:t>
                      </a:r>
                      <a:endPar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205664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latin typeface="Calibri" panose="020F0502020204030204" pitchFamily="34" charset="0"/>
                          <a:cs typeface="Calibri" panose="020F0502020204030204" pitchFamily="34" charset="0"/>
                        </a:rPr>
                        <a:t>Evaluate</a:t>
                      </a:r>
                      <a:r>
                        <a:rPr lang="en-US" sz="1100" b="1" dirty="0">
                          <a:latin typeface="Calibri" panose="020F0502020204030204" pitchFamily="34" charset="0"/>
                          <a:cs typeface="Calibri" panose="020F0502020204030204" pitchFamily="34" charset="0"/>
                        </a:rPr>
                        <a:t> </a:t>
                      </a:r>
                      <a:r>
                        <a:rPr lang="en-US" sz="8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dirty="0"/>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dirty="0"/>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5880112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211312" y="0"/>
            <a:ext cx="9789911" cy="6862681"/>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1621870" y="273457"/>
            <a:ext cx="5651022" cy="581057"/>
          </a:xfrm>
          <a:prstGeom prst="rect">
            <a:avLst/>
          </a:prstGeom>
          <a:noFill/>
        </p:spPr>
        <p:txBody>
          <a:bodyPr wrap="square" rtlCol="0">
            <a:spAutoFit/>
          </a:bodyPr>
          <a:lstStyle/>
          <a:p>
            <a:r>
              <a:rPr lang="en-US" sz="1588" b="1" dirty="0">
                <a:latin typeface="Calibri" panose="020F0502020204030204" pitchFamily="34" charset="0"/>
                <a:cs typeface="Calibri" panose="020F0502020204030204" pitchFamily="34" charset="0"/>
              </a:rPr>
              <a:t>Your objective: Strive to ensure all pupils meet the minimum requirement in swimming.</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2873392986"/>
              </p:ext>
            </p:extLst>
          </p:nvPr>
        </p:nvGraphicFramePr>
        <p:xfrm>
          <a:off x="1706042" y="1101986"/>
          <a:ext cx="8779917" cy="2549330"/>
        </p:xfrm>
        <a:graphic>
          <a:graphicData uri="http://schemas.openxmlformats.org/drawingml/2006/table">
            <a:tbl>
              <a:tblPr firstRow="1" bandRow="1">
                <a:tableStyleId>{5C22544A-7EE6-4342-B048-85BDC9FD1C3A}</a:tableStyleId>
              </a:tblPr>
              <a:tblGrid>
                <a:gridCol w="790076">
                  <a:extLst>
                    <a:ext uri="{9D8B030D-6E8A-4147-A177-3AD203B41FA5}">
                      <a16:colId xmlns:a16="http://schemas.microsoft.com/office/drawing/2014/main" val="1397519339"/>
                    </a:ext>
                  </a:extLst>
                </a:gridCol>
                <a:gridCol w="1838882">
                  <a:extLst>
                    <a:ext uri="{9D8B030D-6E8A-4147-A177-3AD203B41FA5}">
                      <a16:colId xmlns:a16="http://schemas.microsoft.com/office/drawing/2014/main" val="3874769663"/>
                    </a:ext>
                  </a:extLst>
                </a:gridCol>
                <a:gridCol w="2250210">
                  <a:extLst>
                    <a:ext uri="{9D8B030D-6E8A-4147-A177-3AD203B41FA5}">
                      <a16:colId xmlns:a16="http://schemas.microsoft.com/office/drawing/2014/main" val="279180329"/>
                    </a:ext>
                  </a:extLst>
                </a:gridCol>
                <a:gridCol w="2407483">
                  <a:extLst>
                    <a:ext uri="{9D8B030D-6E8A-4147-A177-3AD203B41FA5}">
                      <a16:colId xmlns:a16="http://schemas.microsoft.com/office/drawing/2014/main" val="1419483341"/>
                    </a:ext>
                  </a:extLst>
                </a:gridCol>
                <a:gridCol w="1493266">
                  <a:extLst>
                    <a:ext uri="{9D8B030D-6E8A-4147-A177-3AD203B41FA5}">
                      <a16:colId xmlns:a16="http://schemas.microsoft.com/office/drawing/2014/main" val="1532179531"/>
                    </a:ext>
                  </a:extLst>
                </a:gridCol>
              </a:tblGrid>
              <a:tr h="483916">
                <a:tc>
                  <a:txBody>
                    <a:bodyPr/>
                    <a:lstStyle/>
                    <a:p>
                      <a:pPr algn="ct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dirty="0">
                          <a:solidFill>
                            <a:sysClr val="windowText" lastClr="000000"/>
                          </a:solidFill>
                          <a:latin typeface="Calibri" panose="020F0502020204030204" pitchFamily="34" charset="0"/>
                          <a:cs typeface="Calibri" panose="020F0502020204030204" pitchFamily="34" charset="0"/>
                        </a:rPr>
                        <a:t>Intent - what is your objective?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1100"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dirty="0">
                          <a:solidFill>
                            <a:sysClr val="windowText" lastClr="000000"/>
                          </a:solidFill>
                          <a:effectLst/>
                          <a:latin typeface="Calibri" panose="020F0502020204030204" pitchFamily="34" charset="0"/>
                          <a:cs typeface="Calibri" panose="020F0502020204030204" pitchFamily="34" charset="0"/>
                        </a:rPr>
                        <a:t>Supporting evidence</a:t>
                      </a:r>
                      <a:endParaRPr lang="en-GB" sz="11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03244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effectLst/>
                          <a:latin typeface="Calibri" panose="020F0502020204030204" pitchFamily="34" charset="0"/>
                          <a:cs typeface="Calibri" panose="020F0502020204030204" pitchFamily="34" charset="0"/>
                        </a:rPr>
                        <a:t>Plan and monitor</a:t>
                      </a:r>
                      <a:br>
                        <a:rPr lang="en-US" sz="1100" b="1" dirty="0">
                          <a:effectLst/>
                          <a:latin typeface="Calibri" panose="020F0502020204030204" pitchFamily="34" charset="0"/>
                          <a:cs typeface="Calibri" panose="020F0502020204030204" pitchFamily="34" charset="0"/>
                        </a:rPr>
                      </a:br>
                      <a:r>
                        <a:rPr lang="en-US" sz="8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1000" dirty="0">
                          <a:solidFill>
                            <a:schemeClr val="tx1"/>
                          </a:solidFill>
                          <a:latin typeface="Calibri" panose="020F0502020204030204" pitchFamily="34" charset="0"/>
                          <a:cs typeface="Calibri" panose="020F0502020204030204" pitchFamily="34" charset="0"/>
                        </a:rPr>
                        <a:t>To provide top-up swimming and water safety lessons for pupils that do not meet national curriculum requirements after completing their core swimming lessons. </a:t>
                      </a:r>
                      <a:endParaRPr lang="en-US" sz="1000" dirty="0">
                        <a:solidFill>
                          <a:schemeClr val="tx1"/>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Following our core curriculum and water safety lessons we will identify pupils for top-up swimming and make arrangements with swimming providers.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We will use the PE and Sport Premium to fund top-up swimming. This will include the cost of transport for top-up swimming only.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We will also send letters out to parents of the children who haven’t yet achieved their 25m as an incentive to start swimming lessons.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000" dirty="0">
                          <a:solidFill>
                            <a:schemeClr val="tx1"/>
                          </a:solidFill>
                          <a:latin typeface="Calibri" panose="020F0502020204030204" pitchFamily="34" charset="0"/>
                          <a:cs typeface="Calibri" panose="020F0502020204030204" pitchFamily="34" charset="0"/>
                        </a:rPr>
                        <a:t>Our aim is to increase the number of children achieving curriculum requirements by the end of the summer term. </a:t>
                      </a:r>
                    </a:p>
                    <a:p>
                      <a:pPr algn="l">
                        <a:lnSpc>
                          <a:spcPct val="100000"/>
                        </a:lnSpc>
                      </a:pPr>
                      <a:endParaRPr lang="en-US" sz="10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Calibri" panose="020F0502020204030204" pitchFamily="34" charset="0"/>
                          <a:cs typeface="Calibri" panose="020F0502020204030204" pitchFamily="34" charset="0"/>
                        </a:rPr>
                        <a:t>At the end of this years year 3, </a:t>
                      </a:r>
                      <a:r>
                        <a:rPr lang="en-US" sz="1000" b="0" dirty="0">
                          <a:solidFill>
                            <a:schemeClr val="tx1"/>
                          </a:solidFill>
                          <a:highlight>
                            <a:srgbClr val="FFFF00"/>
                          </a:highlight>
                          <a:latin typeface="Calibri" panose="020F0502020204030204" pitchFamily="34" charset="0"/>
                          <a:cs typeface="Calibri" panose="020F0502020204030204" pitchFamily="34" charset="0"/>
                        </a:rPr>
                        <a:t>64% </a:t>
                      </a:r>
                      <a:r>
                        <a:rPr lang="en-US" sz="1000" b="0" dirty="0">
                          <a:solidFill>
                            <a:schemeClr val="tx1"/>
                          </a:solidFill>
                          <a:latin typeface="Calibri" panose="020F0502020204030204" pitchFamily="34" charset="0"/>
                          <a:cs typeface="Calibri" panose="020F0502020204030204" pitchFamily="34" charset="0"/>
                        </a:rPr>
                        <a:t>of pupils could swim 25m after the school swimming and use a range of strokes effectively. By the time they reach year 6, we hope that this is at least 90%. </a:t>
                      </a:r>
                      <a:endParaRPr lang="en-US" sz="1000" b="0" dirty="0">
                        <a:solidFill>
                          <a:schemeClr val="tx1"/>
                        </a:solidFill>
                        <a:highlight>
                          <a:srgbClr val="00FF00"/>
                        </a:highlight>
                        <a:latin typeface="Calibri" panose="020F0502020204030204" pitchFamily="34" charset="0"/>
                        <a:cs typeface="Calibri" panose="020F0502020204030204" pitchFamily="34" charset="0"/>
                      </a:endParaRPr>
                    </a:p>
                    <a:p>
                      <a:pPr algn="l">
                        <a:lnSpc>
                          <a:spcPct val="100000"/>
                        </a:lnSpc>
                      </a:pPr>
                      <a:endParaRPr lang="en-US" sz="1000" dirty="0">
                        <a:solidFill>
                          <a:schemeClr val="accent3"/>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900" dirty="0">
                          <a:solidFill>
                            <a:schemeClr val="tx1"/>
                          </a:solidFill>
                          <a:latin typeface="Calibri" panose="020F0502020204030204" pitchFamily="34" charset="0"/>
                          <a:cs typeface="Calibri" panose="020F0502020204030204" pitchFamily="34" charset="0"/>
                        </a:rPr>
                        <a:t>Swimming assessment reports and data.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2287597988"/>
              </p:ext>
            </p:extLst>
          </p:nvPr>
        </p:nvGraphicFramePr>
        <p:xfrm>
          <a:off x="1706042" y="3618350"/>
          <a:ext cx="8779917" cy="2595050"/>
        </p:xfrm>
        <a:graphic>
          <a:graphicData uri="http://schemas.openxmlformats.org/drawingml/2006/table">
            <a:tbl>
              <a:tblPr firstRow="1" bandRow="1">
                <a:tableStyleId>{5C22544A-7EE6-4342-B048-85BDC9FD1C3A}</a:tableStyleId>
              </a:tblPr>
              <a:tblGrid>
                <a:gridCol w="790076">
                  <a:extLst>
                    <a:ext uri="{9D8B030D-6E8A-4147-A177-3AD203B41FA5}">
                      <a16:colId xmlns:a16="http://schemas.microsoft.com/office/drawing/2014/main" val="1029182716"/>
                    </a:ext>
                  </a:extLst>
                </a:gridCol>
                <a:gridCol w="1838882">
                  <a:extLst>
                    <a:ext uri="{9D8B030D-6E8A-4147-A177-3AD203B41FA5}">
                      <a16:colId xmlns:a16="http://schemas.microsoft.com/office/drawing/2014/main" val="2781807479"/>
                    </a:ext>
                  </a:extLst>
                </a:gridCol>
                <a:gridCol w="2250210">
                  <a:extLst>
                    <a:ext uri="{9D8B030D-6E8A-4147-A177-3AD203B41FA5}">
                      <a16:colId xmlns:a16="http://schemas.microsoft.com/office/drawing/2014/main" val="1923086034"/>
                    </a:ext>
                  </a:extLst>
                </a:gridCol>
                <a:gridCol w="2407483">
                  <a:extLst>
                    <a:ext uri="{9D8B030D-6E8A-4147-A177-3AD203B41FA5}">
                      <a16:colId xmlns:a16="http://schemas.microsoft.com/office/drawing/2014/main" val="24877094"/>
                    </a:ext>
                  </a:extLst>
                </a:gridCol>
                <a:gridCol w="1493266">
                  <a:extLst>
                    <a:ext uri="{9D8B030D-6E8A-4147-A177-3AD203B41FA5}">
                      <a16:colId xmlns:a16="http://schemas.microsoft.com/office/drawing/2014/main" val="528827245"/>
                    </a:ext>
                  </a:extLst>
                </a:gridCol>
              </a:tblGrid>
              <a:tr h="48391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1100" b="1" dirty="0">
                          <a:solidFill>
                            <a:sysClr val="windowText" lastClr="000000"/>
                          </a:solidFill>
                          <a:latin typeface="Calibri" panose="020F0502020204030204" pitchFamily="34" charset="0"/>
                          <a:cs typeface="Calibri" panose="020F0502020204030204" pitchFamily="34" charset="0"/>
                        </a:rPr>
                        <a:t>What impact have you seen?</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11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1100" b="1" dirty="0">
                        <a:solidFill>
                          <a:sysClr val="windowText" lastClr="000000"/>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1100" b="1" dirty="0">
                          <a:solidFill>
                            <a:sysClr val="windowText" lastClr="000000"/>
                          </a:solidFill>
                          <a:effectLst/>
                          <a:latin typeface="Calibri" panose="020F0502020204030204" pitchFamily="34" charset="0"/>
                          <a:cs typeface="Calibri" panose="020F0502020204030204" pitchFamily="34" charset="0"/>
                        </a:rPr>
                        <a:t>Approx. cost</a:t>
                      </a:r>
                      <a:endParaRPr lang="en-GB" sz="11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205664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11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1000" b="1" dirty="0">
                          <a:latin typeface="Calibri" panose="020F0502020204030204" pitchFamily="34" charset="0"/>
                          <a:cs typeface="Calibri" panose="020F0502020204030204" pitchFamily="34" charset="0"/>
                        </a:rPr>
                        <a:t>Evaluate</a:t>
                      </a:r>
                      <a:r>
                        <a:rPr lang="en-US" sz="1100" b="1" dirty="0">
                          <a:latin typeface="Calibri" panose="020F0502020204030204" pitchFamily="34" charset="0"/>
                          <a:cs typeface="Calibri" panose="020F0502020204030204" pitchFamily="34" charset="0"/>
                        </a:rPr>
                        <a:t> </a:t>
                      </a:r>
                      <a:r>
                        <a:rPr lang="en-US" sz="8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0" dirty="0">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Calibri" panose="020F0502020204030204" pitchFamily="34" charset="0"/>
                          <a:cs typeface="Calibri" panose="020F0502020204030204" pitchFamily="34" charset="0"/>
                        </a:rPr>
                        <a:t>At the end of year 4, </a:t>
                      </a:r>
                      <a:r>
                        <a:rPr lang="en-US" sz="1000" b="0" dirty="0">
                          <a:solidFill>
                            <a:schemeClr val="tx1"/>
                          </a:solidFill>
                          <a:highlight>
                            <a:srgbClr val="FFFF00"/>
                          </a:highlight>
                          <a:latin typeface="Calibri" panose="020F0502020204030204" pitchFamily="34" charset="0"/>
                          <a:cs typeface="Calibri" panose="020F0502020204030204" pitchFamily="34" charset="0"/>
                        </a:rPr>
                        <a:t>80% </a:t>
                      </a:r>
                      <a:r>
                        <a:rPr lang="en-US" sz="1000" b="0" dirty="0">
                          <a:solidFill>
                            <a:schemeClr val="tx1"/>
                          </a:solidFill>
                          <a:latin typeface="Calibri" panose="020F0502020204030204" pitchFamily="34" charset="0"/>
                          <a:cs typeface="Calibri" panose="020F0502020204030204" pitchFamily="34" charset="0"/>
                        </a:rPr>
                        <a:t>of pupils could swim 25m and use a range of strokes effectively. </a:t>
                      </a:r>
                      <a:r>
                        <a:rPr lang="en-US" sz="1000" b="1" dirty="0">
                          <a:solidFill>
                            <a:schemeClr val="tx1"/>
                          </a:solidFill>
                          <a:latin typeface="Calibri" panose="020F0502020204030204" pitchFamily="34" charset="0"/>
                          <a:cs typeface="Calibri" panose="020F0502020204030204" pitchFamily="34" charset="0"/>
                        </a:rPr>
                        <a:t>Now</a:t>
                      </a:r>
                      <a:r>
                        <a:rPr lang="en-US" sz="1000" b="0" dirty="0">
                          <a:solidFill>
                            <a:schemeClr val="tx1"/>
                          </a:solidFill>
                          <a:latin typeface="Calibri" panose="020F0502020204030204" pitchFamily="34" charset="0"/>
                          <a:cs typeface="Calibri" panose="020F0502020204030204" pitchFamily="34" charset="0"/>
                        </a:rPr>
                        <a:t> in July 2026, these pupils are year 6, and  </a:t>
                      </a:r>
                      <a:r>
                        <a:rPr lang="en-US" sz="1000" b="0" dirty="0">
                          <a:solidFill>
                            <a:schemeClr val="tx1"/>
                          </a:solidFill>
                          <a:highlight>
                            <a:srgbClr val="00FF00"/>
                          </a:highlight>
                          <a:latin typeface="Calibri" panose="020F0502020204030204" pitchFamily="34" charset="0"/>
                          <a:cs typeface="Calibri" panose="020F0502020204030204" pitchFamily="34" charset="0"/>
                        </a:rPr>
                        <a:t>95% </a:t>
                      </a:r>
                      <a:r>
                        <a:rPr lang="en-US" sz="1000" b="0" dirty="0">
                          <a:solidFill>
                            <a:schemeClr val="tx1"/>
                          </a:solidFill>
                          <a:latin typeface="Calibri" panose="020F0502020204030204" pitchFamily="34" charset="0"/>
                          <a:cs typeface="Calibri" panose="020F0502020204030204" pitchFamily="34" charset="0"/>
                        </a:rPr>
                        <a:t>of year 6 pupils can swim 25m, perform safe self rescue and use a range of strokes.</a:t>
                      </a:r>
                      <a:endParaRPr lang="en-US" sz="1000" b="0" dirty="0">
                        <a:solidFill>
                          <a:schemeClr val="tx1"/>
                        </a:solidFill>
                        <a:highlight>
                          <a:srgbClr val="00FF00"/>
                        </a:highlight>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000" dirty="0">
                          <a:solidFill>
                            <a:schemeClr val="tx1"/>
                          </a:solidFill>
                          <a:latin typeface="Calibri" panose="020F0502020204030204" pitchFamily="34" charset="0"/>
                          <a:cs typeface="Calibri" panose="020F0502020204030204" pitchFamily="34" charset="0"/>
                        </a:rPr>
                        <a:t>The school are committed to using PE money for top up swimming for this academic year.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1100" dirty="0">
                          <a:solidFill>
                            <a:schemeClr val="tx1"/>
                          </a:solidFill>
                          <a:latin typeface="Calibri" panose="020F0502020204030204" pitchFamily="34" charset="0"/>
                          <a:cs typeface="Calibri" panose="020F0502020204030204" pitchFamily="34" charset="0"/>
                        </a:rPr>
                        <a:t>Swimming assessment reports and data. </a:t>
                      </a: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Calibri" panose="020F0502020204030204" pitchFamily="34" charset="0"/>
                          <a:cs typeface="Calibri" panose="020F0502020204030204" pitchFamily="34" charset="0"/>
                        </a:rPr>
                        <a:t>£850 approximately. No coach required as the children can walk to the swimming pool. </a:t>
                      </a:r>
                      <a:endParaRPr lang="en-US" sz="10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10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10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10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1000" dirty="0">
                        <a:solidFill>
                          <a:schemeClr val="tx1"/>
                        </a:solidFill>
                        <a:latin typeface="Calibri" panose="020F0502020204030204" pitchFamily="34" charset="0"/>
                        <a:cs typeface="Calibri" panose="020F0502020204030204" pitchFamily="34" charset="0"/>
                      </a:endParaRPr>
                    </a:p>
                  </a:txBody>
                  <a:tcPr marL="145175" marR="145175" marT="72587" marB="7258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3433555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1200230" y="0"/>
            <a:ext cx="9823156" cy="6862681"/>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1621870" y="359938"/>
            <a:ext cx="5651022" cy="385490"/>
          </a:xfrm>
          <a:prstGeom prst="rect">
            <a:avLst/>
          </a:prstGeom>
          <a:noFill/>
        </p:spPr>
        <p:txBody>
          <a:bodyPr wrap="square" rtlCol="0">
            <a:spAutoFit/>
          </a:bodyPr>
          <a:lstStyle/>
          <a:p>
            <a:r>
              <a:rPr lang="en-US" sz="1905"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70660" y="266643"/>
            <a:ext cx="9320004" cy="69749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58"/>
          </a:p>
        </p:txBody>
      </p:sp>
      <p:sp>
        <p:nvSpPr>
          <p:cNvPr id="7" name="TextBox 6">
            <a:extLst>
              <a:ext uri="{FF2B5EF4-FFF2-40B4-BE49-F238E27FC236}">
                <a16:creationId xmlns:a16="http://schemas.microsoft.com/office/drawing/2014/main" id="{290DCC7D-37B2-168B-8CF8-B93E9B7FE518}"/>
              </a:ext>
            </a:extLst>
          </p:cNvPr>
          <p:cNvSpPr txBox="1"/>
          <p:nvPr/>
        </p:nvSpPr>
        <p:spPr>
          <a:xfrm>
            <a:off x="1178067" y="273340"/>
            <a:ext cx="9823156" cy="287771"/>
          </a:xfrm>
          <a:prstGeom prst="rect">
            <a:avLst/>
          </a:prstGeom>
          <a:noFill/>
        </p:spPr>
        <p:txBody>
          <a:bodyPr wrap="square">
            <a:spAutoFit/>
          </a:bodyPr>
          <a:lstStyle/>
          <a:p>
            <a:pPr algn="ctr">
              <a:buNone/>
            </a:pPr>
            <a:r>
              <a:rPr lang="en-GB" sz="1270" b="1" dirty="0">
                <a:latin typeface="Calibri" panose="020F0502020204030204" pitchFamily="34" charset="0"/>
                <a:ea typeface="Calibri" panose="020F0502020204030204" pitchFamily="34" charset="0"/>
              </a:rPr>
              <a:t>This page has been left blank for any notes or supporting information.</a:t>
            </a:r>
            <a:endParaRPr lang="en-GB" sz="127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3811</Words>
  <Application>Microsoft Office PowerPoint</Application>
  <PresentationFormat>Widescreen</PresentationFormat>
  <Paragraphs>368</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Luke Wilkins</dc:creator>
  <cp:lastModifiedBy>Luke Wilkins</cp:lastModifiedBy>
  <cp:revision>11</cp:revision>
  <dcterms:created xsi:type="dcterms:W3CDTF">2026-07-17T10:01:30Z</dcterms:created>
  <dcterms:modified xsi:type="dcterms:W3CDTF">2026-07-21T11:04:46Z</dcterms:modified>
</cp:coreProperties>
</file>