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6"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768"/>
  </p:normalViewPr>
  <p:slideViewPr>
    <p:cSldViewPr snapToGrid="0">
      <p:cViewPr varScale="1">
        <p:scale>
          <a:sx n="86" d="100"/>
          <a:sy n="86" d="100"/>
        </p:scale>
        <p:origin x="114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C6B6C3E5-89A9-744E-91B7-167C19757F48}"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1689550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6B6C3E5-89A9-744E-91B7-167C19757F48}"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2463762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6B6C3E5-89A9-744E-91B7-167C19757F48}"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4261345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C6B6C3E5-89A9-744E-91B7-167C19757F48}" type="datetimeFigureOut">
              <a:rPr lang="en-GB" smtClean="0"/>
              <a:t>20/06/2024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23939749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6"/>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C6B6C3E5-89A9-744E-91B7-167C19757F48}" type="datetimeFigureOut">
              <a:rPr lang="en-GB" smtClean="0"/>
              <a:t>20/06/2024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1726733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C6B6C3E5-89A9-744E-91B7-167C19757F48}" type="datetimeFigureOut">
              <a:rPr lang="en-GB" smtClean="0"/>
              <a:t>20/06/2024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2450478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B6C3E5-89A9-744E-91B7-167C19757F48}" type="datetimeFigureOut">
              <a:rPr lang="en-GB" smtClean="0"/>
              <a:t>20/06/2024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1036113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6B6C3E5-89A9-744E-91B7-167C19757F48}" type="datetimeFigureOut">
              <a:rPr lang="en-GB" smtClean="0"/>
              <a:t>20/06/2024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8665022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6"/>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6B6C3E5-89A9-744E-91B7-167C19757F48}" type="datetimeFigureOut">
              <a:rPr lang="en-GB" smtClean="0"/>
              <a:t>20/06/2024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4163190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6B6C3E5-89A9-744E-91B7-167C19757F48}"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297039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C6B6C3E5-89A9-744E-91B7-167C19757F48}" type="datetimeFigureOut">
              <a:rPr lang="en-GB" smtClean="0"/>
              <a:t>20/06/2024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2585411-6001-4545-8573-EE9E7DC8AF32}" type="slidenum">
              <a:rPr lang="en-GB" smtClean="0"/>
              <a:t>‹#›</a:t>
            </a:fld>
            <a:endParaRPr lang="en-GB"/>
          </a:p>
        </p:txBody>
      </p:sp>
    </p:spTree>
    <p:extLst>
      <p:ext uri="{BB962C8B-B14F-4D97-AF65-F5344CB8AC3E}">
        <p14:creationId xmlns:p14="http://schemas.microsoft.com/office/powerpoint/2010/main" val="39376234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B6C3E5-89A9-744E-91B7-167C19757F48}" type="datetimeFigureOut">
              <a:rPr lang="en-GB" smtClean="0"/>
              <a:t>20/06/2024</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585411-6001-4545-8573-EE9E7DC8AF32}" type="slidenum">
              <a:rPr lang="en-GB" smtClean="0"/>
              <a:t>‹#›</a:t>
            </a:fld>
            <a:endParaRPr lang="en-GB"/>
          </a:p>
        </p:txBody>
      </p:sp>
    </p:spTree>
    <p:extLst>
      <p:ext uri="{BB962C8B-B14F-4D97-AF65-F5344CB8AC3E}">
        <p14:creationId xmlns:p14="http://schemas.microsoft.com/office/powerpoint/2010/main" val="21234427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C401A9D-7E45-A384-4E68-428087829361}"/>
              </a:ext>
            </a:extLst>
          </p:cNvPr>
          <p:cNvSpPr txBox="1"/>
          <p:nvPr/>
        </p:nvSpPr>
        <p:spPr>
          <a:xfrm>
            <a:off x="85835" y="0"/>
            <a:ext cx="3443891" cy="369332"/>
          </a:xfrm>
          <a:prstGeom prst="rect">
            <a:avLst/>
          </a:prstGeom>
          <a:noFill/>
        </p:spPr>
        <p:txBody>
          <a:bodyPr wrap="none" rtlCol="0">
            <a:spAutoFit/>
          </a:bodyPr>
          <a:lstStyle/>
          <a:p>
            <a:r>
              <a:rPr lang="en-GB" b="1" dirty="0"/>
              <a:t>Summary: </a:t>
            </a:r>
            <a:r>
              <a:rPr lang="en-GB" b="1" dirty="0">
                <a:solidFill>
                  <a:srgbClr val="00B050"/>
                </a:solidFill>
              </a:rPr>
              <a:t>Personal Development:</a:t>
            </a:r>
          </a:p>
        </p:txBody>
      </p:sp>
      <p:sp>
        <p:nvSpPr>
          <p:cNvPr id="11" name="TextBox 10">
            <a:extLst>
              <a:ext uri="{FF2B5EF4-FFF2-40B4-BE49-F238E27FC236}">
                <a16:creationId xmlns:a16="http://schemas.microsoft.com/office/drawing/2014/main" id="{9E1DA92F-6F2A-5215-EF2E-56A8ADFE4015}"/>
              </a:ext>
            </a:extLst>
          </p:cNvPr>
          <p:cNvSpPr txBox="1">
            <a:spLocks/>
          </p:cNvSpPr>
          <p:nvPr/>
        </p:nvSpPr>
        <p:spPr>
          <a:xfrm>
            <a:off x="85835" y="1204768"/>
            <a:ext cx="4631029" cy="6555641"/>
          </a:xfrm>
          <a:prstGeom prst="rect">
            <a:avLst/>
          </a:prstGeom>
          <a:noFill/>
          <a:ln w="28575">
            <a:noFill/>
          </a:ln>
        </p:spPr>
        <p:txBody>
          <a:bodyPr wrap="square" rtlCol="0">
            <a:spAutoFit/>
          </a:bodyPr>
          <a:lstStyle/>
          <a:p>
            <a:r>
              <a:rPr lang="en-GB" sz="1400" b="1" dirty="0">
                <a:solidFill>
                  <a:srgbClr val="00B050"/>
                </a:solidFill>
                <a:effectLst/>
                <a:latin typeface="Calibri" panose="020F0502020204030204" pitchFamily="34" charset="0"/>
                <a:cs typeface="Calibri" panose="020F0502020204030204" pitchFamily="34" charset="0"/>
              </a:rPr>
              <a:t>Impact:</a:t>
            </a:r>
          </a:p>
          <a:p>
            <a:r>
              <a:rPr lang="en-GB" sz="1200" b="1" dirty="0">
                <a:latin typeface="Calibri" panose="020F0502020204030204" pitchFamily="34" charset="0"/>
                <a:ea typeface="Calibri" panose="020F0502020204030204" pitchFamily="34" charset="0"/>
              </a:rPr>
              <a:t>Whole School:</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Trauma informed practise underpins quality first teaching and is consistent across school. Improving attendance and wellbeing of pupils and staff.</a:t>
            </a:r>
          </a:p>
          <a:p>
            <a:pPr marL="171450" indent="-171450">
              <a:buFont typeface="Arial" panose="020B0604020202020204" pitchFamily="34" charset="0"/>
              <a:buChar char="•"/>
            </a:pPr>
            <a:r>
              <a:rPr lang="en-GB" sz="1200" dirty="0">
                <a:effectLst/>
                <a:latin typeface="Calibri" panose="020F0502020204030204" pitchFamily="34" charset="0"/>
                <a:cs typeface="Calibri" panose="020F0502020204030204" pitchFamily="34" charset="0"/>
              </a:rPr>
              <a:t>Safeguarding deemed robust when inspected.</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First aid delivered efficiently and school meets all health and safety requirements.</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Delivery of phonics and early reading is high quality and consistent across school. This has sustained and improved results with in ks1 (PSC 95%)</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OT training has lead to greater capacity of school to cater to individual needs of pupils.</a:t>
            </a:r>
          </a:p>
          <a:p>
            <a:r>
              <a:rPr lang="en-GB" sz="1200" b="1" dirty="0">
                <a:latin typeface="Calibri" panose="020F0502020204030204" pitchFamily="34" charset="0"/>
                <a:ea typeface="Calibri" panose="020F0502020204030204" pitchFamily="34" charset="0"/>
              </a:rPr>
              <a:t>Nurture:</a:t>
            </a:r>
            <a:endParaRPr lang="en-GB" sz="12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1200" dirty="0">
                <a:effectLst/>
                <a:latin typeface="Calibri" panose="020F0502020204030204" pitchFamily="34" charset="0"/>
                <a:cs typeface="Calibri" panose="020F0502020204030204" pitchFamily="34" charset="0"/>
              </a:rPr>
              <a:t>ELSA capacity increased. 64 pupils </a:t>
            </a:r>
            <a:r>
              <a:rPr lang="en-GB" sz="1200" dirty="0">
                <a:latin typeface="Calibri" panose="020F0502020204030204" pitchFamily="34" charset="0"/>
                <a:cs typeface="Calibri" panose="020F0502020204030204" pitchFamily="34" charset="0"/>
              </a:rPr>
              <a:t>of school attended sessions.</a:t>
            </a:r>
          </a:p>
          <a:p>
            <a:pPr marL="171450" indent="-171450">
              <a:buFont typeface="Arial" panose="020B0604020202020204" pitchFamily="34" charset="0"/>
              <a:buChar char="•"/>
            </a:pPr>
            <a:r>
              <a:rPr lang="en-GB" sz="1200" dirty="0">
                <a:effectLst/>
                <a:latin typeface="Calibri" panose="020F0502020204030204" pitchFamily="34" charset="0"/>
                <a:cs typeface="Calibri" panose="020F0502020204030204" pitchFamily="34" charset="0"/>
              </a:rPr>
              <a:t>Improved Leuven scale scores and pupil wellbeing scores via pupil voice surveys.</a:t>
            </a:r>
          </a:p>
          <a:p>
            <a:r>
              <a:rPr lang="en-GB" sz="1200" b="1" dirty="0">
                <a:latin typeface="Calibri" panose="020F0502020204030204" pitchFamily="34" charset="0"/>
                <a:ea typeface="Calibri" panose="020F0502020204030204" pitchFamily="34" charset="0"/>
              </a:rPr>
              <a:t>NPQ’S:</a:t>
            </a:r>
            <a:endParaRPr lang="en-GB" sz="12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r>
              <a:rPr lang="en-GB" sz="1200" dirty="0">
                <a:effectLst/>
                <a:latin typeface="Calibri" panose="020F0502020204030204" pitchFamily="34" charset="0"/>
                <a:cs typeface="Calibri" panose="020F0502020204030204" pitchFamily="34" charset="0"/>
              </a:rPr>
              <a:t>Improved strategic leadership of digital/PE/Maths and English </a:t>
            </a:r>
            <a:r>
              <a:rPr lang="en-GB" sz="1200" dirty="0">
                <a:latin typeface="Calibri" panose="020F0502020204030204" pitchFamily="34" charset="0"/>
                <a:cs typeface="Calibri" panose="020F0502020204030204" pitchFamily="34" charset="0"/>
              </a:rPr>
              <a:t>across school.</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Increased number of school leaders able to hold others to account.</a:t>
            </a:r>
          </a:p>
          <a:p>
            <a:pPr marL="171450" indent="-171450">
              <a:buFont typeface="Arial" panose="020B0604020202020204" pitchFamily="34" charset="0"/>
              <a:buChar char="•"/>
            </a:pPr>
            <a:r>
              <a:rPr lang="en-GB" sz="1200" dirty="0">
                <a:effectLst/>
                <a:latin typeface="Calibri" panose="020F0502020204030204" pitchFamily="34" charset="0"/>
                <a:cs typeface="Calibri" panose="020F0502020204030204" pitchFamily="34" charset="0"/>
              </a:rPr>
              <a:t>Increased leadership capacity across school.</a:t>
            </a:r>
          </a:p>
          <a:p>
            <a:pPr marL="171450" indent="-171450">
              <a:buFont typeface="Arial" panose="020B0604020202020204" pitchFamily="34" charset="0"/>
              <a:buChar char="•"/>
            </a:pPr>
            <a:r>
              <a:rPr lang="en-GB" sz="1200" dirty="0">
                <a:effectLst/>
                <a:latin typeface="Calibri" panose="020F0502020204030204" pitchFamily="34" charset="0"/>
                <a:cs typeface="Calibri" panose="020F0502020204030204" pitchFamily="34" charset="0"/>
              </a:rPr>
              <a:t>Improved understanding of the primary curriculum and its progression.</a:t>
            </a:r>
          </a:p>
          <a:p>
            <a:pPr marL="171450" indent="-171450">
              <a:buFont typeface="Arial" panose="020B0604020202020204" pitchFamily="34" charset="0"/>
              <a:buChar char="•"/>
            </a:pPr>
            <a:r>
              <a:rPr lang="en-GB" sz="1200" dirty="0">
                <a:latin typeface="Calibri" panose="020F0502020204030204" pitchFamily="34" charset="0"/>
                <a:cs typeface="Calibri" panose="020F0502020204030204" pitchFamily="34" charset="0"/>
              </a:rPr>
              <a:t>Improved knowledge of, and alterative models of staff meeting delivery.</a:t>
            </a:r>
          </a:p>
          <a:p>
            <a:pPr marL="171450" indent="-171450">
              <a:buFont typeface="Arial" panose="020B0604020202020204" pitchFamily="34" charset="0"/>
              <a:buChar char="•"/>
            </a:pPr>
            <a:r>
              <a:rPr lang="en-GB" sz="1200" dirty="0">
                <a:effectLst/>
                <a:latin typeface="Calibri" panose="020F0502020204030204" pitchFamily="34" charset="0"/>
                <a:cs typeface="Calibri" panose="020F0502020204030204" pitchFamily="34" charset="0"/>
              </a:rPr>
              <a:t>Empowered </a:t>
            </a:r>
            <a:r>
              <a:rPr lang="en-GB" sz="1200" dirty="0">
                <a:latin typeface="Calibri" panose="020F0502020204030204" pitchFamily="34" charset="0"/>
                <a:cs typeface="Calibri" panose="020F0502020204030204" pitchFamily="34" charset="0"/>
              </a:rPr>
              <a:t>leaders to drive subjects across school to good effect.</a:t>
            </a:r>
          </a:p>
          <a:p>
            <a:pPr marL="171450" indent="-171450">
              <a:buFont typeface="Arial" panose="020B0604020202020204" pitchFamily="34" charset="0"/>
              <a:buChar char="•"/>
            </a:pPr>
            <a:r>
              <a:rPr lang="en-GB" sz="1200" dirty="0">
                <a:effectLst/>
                <a:latin typeface="Calibri" panose="020F0502020204030204" pitchFamily="34" charset="0"/>
                <a:cs typeface="Calibri" panose="020F0502020204030204" pitchFamily="34" charset="0"/>
              </a:rPr>
              <a:t>Ensured middle </a:t>
            </a:r>
            <a:r>
              <a:rPr lang="en-GB" sz="1200" dirty="0">
                <a:latin typeface="Calibri" panose="020F0502020204030204" pitchFamily="34" charset="0"/>
                <a:cs typeface="Calibri" panose="020F0502020204030204" pitchFamily="34" charset="0"/>
              </a:rPr>
              <a:t>leaders are able to have a sustained impact across school and work at a Trust level.</a:t>
            </a:r>
            <a:endParaRPr lang="en-GB" sz="1200" dirty="0">
              <a:effectLst/>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GB" sz="1200" dirty="0">
              <a:effectLst/>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GB" sz="1200" dirty="0">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GB" sz="1200" dirty="0">
              <a:effectLst/>
              <a:latin typeface="Calibri" panose="020F0502020204030204" pitchFamily="34" charset="0"/>
              <a:cs typeface="Calibri" panose="020F0502020204030204" pitchFamily="34" charset="0"/>
            </a:endParaRPr>
          </a:p>
          <a:p>
            <a:endParaRPr lang="en-GB" sz="1200" dirty="0">
              <a:effectLst/>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GB" sz="1000" dirty="0">
              <a:latin typeface="Calibri" panose="020F0502020204030204" pitchFamily="34" charset="0"/>
              <a:cs typeface="Calibri" panose="020F0502020204030204" pitchFamily="34" charset="0"/>
            </a:endParaRPr>
          </a:p>
        </p:txBody>
      </p:sp>
      <p:sp>
        <p:nvSpPr>
          <p:cNvPr id="13" name="TextBox 12">
            <a:extLst>
              <a:ext uri="{FF2B5EF4-FFF2-40B4-BE49-F238E27FC236}">
                <a16:creationId xmlns:a16="http://schemas.microsoft.com/office/drawing/2014/main" id="{27E20C0E-648A-3988-29A9-017157AC31E2}"/>
              </a:ext>
            </a:extLst>
          </p:cNvPr>
          <p:cNvSpPr txBox="1">
            <a:spLocks/>
          </p:cNvSpPr>
          <p:nvPr/>
        </p:nvSpPr>
        <p:spPr>
          <a:xfrm>
            <a:off x="5256587" y="-6730"/>
            <a:ext cx="4563576" cy="7602081"/>
          </a:xfrm>
          <a:prstGeom prst="rect">
            <a:avLst/>
          </a:prstGeom>
          <a:noFill/>
          <a:ln w="28575">
            <a:noFill/>
          </a:ln>
        </p:spPr>
        <p:txBody>
          <a:bodyPr wrap="square" rtlCol="0">
            <a:spAutoFit/>
          </a:bodyPr>
          <a:lstStyle/>
          <a:p>
            <a:r>
              <a:rPr lang="en-GB" sz="1400" b="1" dirty="0">
                <a:solidFill>
                  <a:srgbClr val="00B050"/>
                </a:solidFill>
                <a:latin typeface="Calibri" panose="020F0502020204030204" pitchFamily="34" charset="0"/>
                <a:cs typeface="Calibri" panose="020F0502020204030204" pitchFamily="34" charset="0"/>
              </a:rPr>
              <a:t>Personal development attended by staff this academic year</a:t>
            </a:r>
          </a:p>
          <a:p>
            <a:endParaRPr lang="en-GB" sz="1400" b="1" dirty="0">
              <a:solidFill>
                <a:srgbClr val="00B050"/>
              </a:solidFill>
              <a:latin typeface="Calibri" panose="020F0502020204030204" pitchFamily="34" charset="0"/>
              <a:cs typeface="Calibri" panose="020F0502020204030204" pitchFamily="34" charset="0"/>
            </a:endParaRPr>
          </a:p>
          <a:p>
            <a:r>
              <a:rPr lang="en-GB" sz="1200" b="1" dirty="0">
                <a:latin typeface="Calibri" panose="020F0502020204030204" pitchFamily="34" charset="0"/>
                <a:ea typeface="Calibri" panose="020F0502020204030204" pitchFamily="34" charset="0"/>
              </a:rPr>
              <a:t>Whole School:</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Trauma and Attachment</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Bespoke training with Liz Barrett – through Transform Applied</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Safeguarding through SSSL and briefings/on a page weekly</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First Aid</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Apprenticeships</a:t>
            </a:r>
            <a:endParaRPr lang="en-GB" sz="1200" dirty="0">
              <a:latin typeface="Calibri" panose="020F0502020204030204" pitchFamily="34" charset="0"/>
              <a:ea typeface="Calibri" panose="020F0502020204030204" pitchFamily="34" charset="0"/>
            </a:endParaRP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TT INSET on DEIB and school environment</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Little </a:t>
            </a:r>
            <a:r>
              <a:rPr lang="en-GB" sz="1200" dirty="0" err="1">
                <a:effectLst/>
                <a:latin typeface="Calibri" panose="020F0502020204030204" pitchFamily="34" charset="0"/>
                <a:ea typeface="Calibri" panose="020F0502020204030204" pitchFamily="34" charset="0"/>
              </a:rPr>
              <a:t>Wandle</a:t>
            </a:r>
            <a:endParaRPr lang="en-GB" sz="1200" dirty="0">
              <a:latin typeface="Calibri" panose="020F0502020204030204" pitchFamily="34" charset="0"/>
              <a:ea typeface="Calibri" panose="020F0502020204030204" pitchFamily="34" charset="0"/>
            </a:endParaRP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Zones of Regulation</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Sensory processing – staff meeting</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Read it – read it – through EP</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Read it – write it &amp; Lego therapy (In school)</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Trilby in the staff room</a:t>
            </a:r>
          </a:p>
          <a:p>
            <a:pPr marL="171450" indent="-171450">
              <a:buFont typeface="Arial" panose="020B0604020202020204" pitchFamily="34" charset="0"/>
              <a:buChar char="•"/>
            </a:pPr>
            <a:r>
              <a:rPr lang="en-GB" sz="1200" dirty="0">
                <a:latin typeface="Calibri" panose="020F0502020204030204" pitchFamily="34" charset="0"/>
                <a:ea typeface="Calibri" panose="020F0502020204030204" pitchFamily="34" charset="0"/>
              </a:rPr>
              <a:t>Induction processes for new staff members including coaching.</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OT – upskilled staff working with key children</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PV – Training through TT</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HLTA – attends staff meetings</a:t>
            </a:r>
          </a:p>
          <a:p>
            <a:r>
              <a:rPr lang="en-GB" sz="1200" b="1" dirty="0">
                <a:latin typeface="Calibri" panose="020F0502020204030204" pitchFamily="34" charset="0"/>
                <a:ea typeface="Calibri" panose="020F0502020204030204" pitchFamily="34" charset="0"/>
              </a:rPr>
              <a:t>Nurture:</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ELSA training</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Learning Mentor – Safeguarding/ELSA</a:t>
            </a:r>
          </a:p>
          <a:p>
            <a:r>
              <a:rPr lang="en-GB" sz="1200" b="1" dirty="0">
                <a:latin typeface="Calibri" panose="020F0502020204030204" pitchFamily="34" charset="0"/>
                <a:ea typeface="Calibri" panose="020F0502020204030204" pitchFamily="34" charset="0"/>
              </a:rPr>
              <a:t>NPQ’s:</a:t>
            </a:r>
          </a:p>
          <a:p>
            <a:pPr marL="285750" indent="-285750">
              <a:buFont typeface="Arial" panose="020B0604020202020204" pitchFamily="34" charset="0"/>
              <a:buChar char="•"/>
            </a:pPr>
            <a:r>
              <a:rPr lang="en-GB" sz="1200" dirty="0">
                <a:latin typeface="Calibri" panose="020F0502020204030204" pitchFamily="34" charset="0"/>
                <a:ea typeface="Calibri" panose="020F0502020204030204" pitchFamily="34" charset="0"/>
              </a:rPr>
              <a:t>LW,CH,HW,YM have accessed NPQ courses on a range of topics.</a:t>
            </a:r>
            <a:endParaRPr lang="en-GB" sz="1200" dirty="0">
              <a:effectLst/>
              <a:latin typeface="Calibri" panose="020F0502020204030204" pitchFamily="34" charset="0"/>
              <a:ea typeface="Calibri" panose="020F0502020204030204" pitchFamily="34" charset="0"/>
            </a:endParaRPr>
          </a:p>
          <a:p>
            <a:r>
              <a:rPr lang="en-GB" sz="1200" b="1" dirty="0">
                <a:effectLst/>
                <a:latin typeface="Calibri" panose="020F0502020204030204" pitchFamily="34" charset="0"/>
                <a:ea typeface="Calibri" panose="020F0502020204030204" pitchFamily="34" charset="0"/>
              </a:rPr>
              <a:t>Playworkers:</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Trauma and Attachment</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Bespoke training with Liz Barrett – through Transform Applied</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Safeguarding through SSSL and briefings/on a page weekly</a:t>
            </a:r>
          </a:p>
          <a:p>
            <a:r>
              <a:rPr lang="en-GB" sz="1200" b="1" dirty="0">
                <a:latin typeface="Calibri" panose="020F0502020204030204" pitchFamily="34" charset="0"/>
                <a:ea typeface="Calibri" panose="020F0502020204030204" pitchFamily="34" charset="0"/>
              </a:rPr>
              <a:t>Site Manager/Kitchen/Admin Staff</a:t>
            </a:r>
            <a:r>
              <a:rPr lang="en-GB" sz="1200" b="1" dirty="0">
                <a:effectLst/>
                <a:latin typeface="Calibri" panose="020F0502020204030204" pitchFamily="34" charset="0"/>
                <a:ea typeface="Calibri" panose="020F0502020204030204" pitchFamily="34" charset="0"/>
              </a:rPr>
              <a:t>:</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networking across TT &amp; H&amp;S training e.g. Working at Height/Ladder/Fire Marshall/DSL/First Aid</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catering/Safeguarding</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rPr>
              <a:t>Admin training in specific programmes – support through the Trust/HR/networking</a:t>
            </a:r>
          </a:p>
          <a:p>
            <a:pPr marL="285750" indent="-285750">
              <a:buFont typeface="Arial" panose="020B0604020202020204" pitchFamily="34" charset="0"/>
              <a:buChar char="•"/>
            </a:pPr>
            <a:endParaRPr lang="en-GB" sz="1200" dirty="0">
              <a:effectLst/>
              <a:latin typeface="Calibri" panose="020F0502020204030204" pitchFamily="34" charset="0"/>
              <a:ea typeface="Calibri" panose="020F0502020204030204" pitchFamily="34" charset="0"/>
            </a:endParaRPr>
          </a:p>
          <a:p>
            <a:pPr marL="285750" indent="-285750">
              <a:buFont typeface="Arial" panose="020B0604020202020204" pitchFamily="34" charset="0"/>
              <a:buChar char="•"/>
            </a:pP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Calibri" panose="020F0502020204030204" pitchFamily="34" charset="0"/>
              </a:rPr>
              <a:t>  </a:t>
            </a:r>
          </a:p>
          <a:p>
            <a:r>
              <a:rPr lang="en-GB" sz="1200" dirty="0">
                <a:effectLst/>
                <a:latin typeface="Calibri" panose="020F0502020204030204" pitchFamily="34" charset="0"/>
                <a:ea typeface="Calibri" panose="020F0502020204030204" pitchFamily="34" charset="0"/>
              </a:rPr>
              <a:t>    </a:t>
            </a:r>
            <a:endParaRPr lang="en-GB" sz="1200" b="1" dirty="0">
              <a:solidFill>
                <a:srgbClr val="00B050"/>
              </a:solidFill>
              <a:latin typeface="Calibri" panose="020F0502020204030204" pitchFamily="34" charset="0"/>
              <a:cs typeface="Calibri" panose="020F0502020204030204" pitchFamily="34" charset="0"/>
            </a:endParaRPr>
          </a:p>
          <a:p>
            <a:endParaRPr lang="en-GB" sz="1200" dirty="0">
              <a:effectLst/>
              <a:latin typeface="Calibri" panose="020F0502020204030204" pitchFamily="34" charset="0"/>
              <a:cs typeface="Calibri" panose="020F0502020204030204" pitchFamily="34" charset="0"/>
            </a:endParaRPr>
          </a:p>
          <a:p>
            <a:pPr marL="171450" indent="-171450">
              <a:buFont typeface="Arial" panose="020B0604020202020204" pitchFamily="34" charset="0"/>
              <a:buChar char="•"/>
            </a:pPr>
            <a:endParaRPr lang="en-GB" sz="1200" dirty="0">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503E870D-F4AA-DA0C-6F51-800E6B3D1438}"/>
              </a:ext>
            </a:extLst>
          </p:cNvPr>
          <p:cNvSpPr txBox="1">
            <a:spLocks/>
          </p:cNvSpPr>
          <p:nvPr/>
        </p:nvSpPr>
        <p:spPr>
          <a:xfrm>
            <a:off x="85837" y="293259"/>
            <a:ext cx="4563577" cy="984885"/>
          </a:xfrm>
          <a:prstGeom prst="rect">
            <a:avLst/>
          </a:prstGeom>
          <a:noFill/>
          <a:ln w="28575">
            <a:noFill/>
          </a:ln>
        </p:spPr>
        <p:txBody>
          <a:bodyPr wrap="square" rtlCol="0">
            <a:spAutoFit/>
          </a:bodyPr>
          <a:lstStyle/>
          <a:p>
            <a:r>
              <a:rPr lang="en-GB" sz="1400" b="1" dirty="0">
                <a:solidFill>
                  <a:srgbClr val="00B050"/>
                </a:solidFill>
                <a:effectLst/>
                <a:latin typeface="Calibri" panose="020F0502020204030204" pitchFamily="34" charset="0"/>
                <a:cs typeface="Calibri" panose="020F0502020204030204" pitchFamily="34" charset="0"/>
              </a:rPr>
              <a:t>School Approach</a:t>
            </a:r>
          </a:p>
          <a:p>
            <a:r>
              <a:rPr lang="en-GB" sz="1100" dirty="0">
                <a:latin typeface="Calibri" panose="020F0502020204030204" pitchFamily="34" charset="0"/>
                <a:cs typeface="Calibri" panose="020F0502020204030204" pitchFamily="34" charset="0"/>
              </a:rPr>
              <a:t>At Lawn primary it is our intention that all staff have the opportunity to reach their full potential professionally as we strive to make leaders of the future. Our supportive approach to personal development aligns to our school vision that all stakeholders at Lawn can </a:t>
            </a:r>
            <a:r>
              <a:rPr lang="en-GB" sz="1100" dirty="0">
                <a:solidFill>
                  <a:srgbClr val="00B050"/>
                </a:solidFill>
                <a:latin typeface="Calibri" panose="020F0502020204030204" pitchFamily="34" charset="0"/>
                <a:cs typeface="Calibri" panose="020F0502020204030204" pitchFamily="34" charset="0"/>
              </a:rPr>
              <a:t>‘</a:t>
            </a:r>
            <a:r>
              <a:rPr lang="en-GB" sz="1100" b="1" dirty="0">
                <a:solidFill>
                  <a:srgbClr val="00B050"/>
                </a:solidFill>
                <a:latin typeface="Calibri" panose="020F0502020204030204" pitchFamily="34" charset="0"/>
                <a:cs typeface="Calibri" panose="020F0502020204030204" pitchFamily="34" charset="0"/>
              </a:rPr>
              <a:t>Dream, Believe and Achieve’.</a:t>
            </a:r>
          </a:p>
        </p:txBody>
      </p:sp>
      <p:pic>
        <p:nvPicPr>
          <p:cNvPr id="18" name="Picture 17" descr="LPSlogo_landscape_Col">
            <a:extLst>
              <a:ext uri="{FF2B5EF4-FFF2-40B4-BE49-F238E27FC236}">
                <a16:creationId xmlns:a16="http://schemas.microsoft.com/office/drawing/2014/main" id="{E05C623C-13ED-431F-92BE-06FEE42A2D9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321873" y="6127554"/>
            <a:ext cx="1869427" cy="730446"/>
          </a:xfrm>
          <a:prstGeom prst="rect">
            <a:avLst/>
          </a:prstGeom>
          <a:noFill/>
          <a:ln>
            <a:noFill/>
          </a:ln>
        </p:spPr>
      </p:pic>
    </p:spTree>
    <p:extLst>
      <p:ext uri="{BB962C8B-B14F-4D97-AF65-F5344CB8AC3E}">
        <p14:creationId xmlns:p14="http://schemas.microsoft.com/office/powerpoint/2010/main" val="199936730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95bf0c4-9165-42ca-9831-3bbbe924f75e"/>
    <lcf76f155ced4ddcb4097134ff3c332f xmlns="be5b8a2b-0c36-49ce-991f-d5b2a4c2c496">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567B967CCA4804EA3CD151D4BD97138" ma:contentTypeVersion="10" ma:contentTypeDescription="Create a new document." ma:contentTypeScope="" ma:versionID="591620f61464ec0e66781fbb2a844432">
  <xsd:schema xmlns:xsd="http://www.w3.org/2001/XMLSchema" xmlns:xs="http://www.w3.org/2001/XMLSchema" xmlns:p="http://schemas.microsoft.com/office/2006/metadata/properties" xmlns:ns2="3c008050-d547-4616-b2cf-ad454e782f1b" xmlns:ns3="be5b8a2b-0c36-49ce-991f-d5b2a4c2c496" xmlns:ns4="795bf0c4-9165-42ca-9831-3bbbe924f75e" targetNamespace="http://schemas.microsoft.com/office/2006/metadata/properties" ma:root="true" ma:fieldsID="f6cfca6bc26ee2bee450357bf1602e9c" ns2:_="" ns3:_="" ns4:_="">
    <xsd:import namespace="3c008050-d547-4616-b2cf-ad454e782f1b"/>
    <xsd:import namespace="be5b8a2b-0c36-49ce-991f-d5b2a4c2c496"/>
    <xsd:import namespace="795bf0c4-9165-42ca-9831-3bbbe924f75e"/>
    <xsd:element name="properties">
      <xsd:complexType>
        <xsd:sequence>
          <xsd:element name="documentManagement">
            <xsd:complexType>
              <xsd:all>
                <xsd:element ref="ns2:MediaServiceMetadata" minOccurs="0"/>
                <xsd:element ref="ns2:MediaServiceFastMetadata" minOccurs="0"/>
                <xsd:element ref="ns3:MediaServiceSearchProperties" minOccurs="0"/>
                <xsd:element ref="ns3:MediaServiceObjectDetectorVersions" minOccurs="0"/>
                <xsd:element ref="ns3:lcf76f155ced4ddcb4097134ff3c332f" minOccurs="0"/>
                <xsd:element ref="ns4:TaxCatchAll" minOccurs="0"/>
                <xsd:element ref="ns3:MediaServiceDateTaken"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008050-d547-4616-b2cf-ad454e782f1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e5b8a2b-0c36-49ce-991f-d5b2a4c2c496" elementFormDefault="qualified">
    <xsd:import namespace="http://schemas.microsoft.com/office/2006/documentManagement/types"/>
    <xsd:import namespace="http://schemas.microsoft.com/office/infopath/2007/PartnerControls"/>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da12277-1e42-4a3a-bceb-361fc0e261e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95bf0c4-9165-42ca-9831-3bbbe924f75e"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15056980-9b2c-48d0-8b71-19b6275b8095}" ma:internalName="TaxCatchAll" ma:showField="CatchAllData" ma:web="795bf0c4-9165-42ca-9831-3bbbe924f75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0BF89C2-C20F-46BF-84EC-8EE92178702E}">
  <ds:schemaRefs>
    <ds:schemaRef ds:uri="http://schemas.microsoft.com/office/infopath/2007/PartnerControls"/>
    <ds:schemaRef ds:uri="http://schemas.openxmlformats.org/package/2006/metadata/core-properties"/>
    <ds:schemaRef ds:uri="http://schemas.microsoft.com/office/2006/documentManagement/types"/>
    <ds:schemaRef ds:uri="795bf0c4-9165-42ca-9831-3bbbe924f75e"/>
    <ds:schemaRef ds:uri="http://purl.org/dc/terms/"/>
    <ds:schemaRef ds:uri="http://purl.org/dc/dcmitype/"/>
    <ds:schemaRef ds:uri="http://purl.org/dc/elements/1.1/"/>
    <ds:schemaRef ds:uri="be5b8a2b-0c36-49ce-991f-d5b2a4c2c496"/>
    <ds:schemaRef ds:uri="3c008050-d547-4616-b2cf-ad454e782f1b"/>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C0D43CAD-2F9A-4EB5-90DD-9177B3D9F65F}">
  <ds:schemaRefs>
    <ds:schemaRef ds:uri="http://schemas.microsoft.com/sharepoint/v3/contenttype/forms"/>
  </ds:schemaRefs>
</ds:datastoreItem>
</file>

<file path=customXml/itemProps3.xml><?xml version="1.0" encoding="utf-8"?>
<ds:datastoreItem xmlns:ds="http://schemas.openxmlformats.org/officeDocument/2006/customXml" ds:itemID="{3E72AC24-A7C7-4F7D-BA26-13936AF0AF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008050-d547-4616-b2cf-ad454e782f1b"/>
    <ds:schemaRef ds:uri="be5b8a2b-0c36-49ce-991f-d5b2a4c2c496"/>
    <ds:schemaRef ds:uri="795bf0c4-9165-42ca-9831-3bbbe924f75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2013 - 2022 Theme</Template>
  <TotalTime>571</TotalTime>
  <Words>476</Words>
  <Application>Microsoft Office PowerPoint</Application>
  <PresentationFormat>A4 Paper (210x297 mm)</PresentationFormat>
  <Paragraphs>60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 Lowe</dc:creator>
  <cp:lastModifiedBy>Daniel Hancock</cp:lastModifiedBy>
  <cp:revision>37</cp:revision>
  <cp:lastPrinted>2024-06-12T05:57:34Z</cp:lastPrinted>
  <dcterms:created xsi:type="dcterms:W3CDTF">2024-01-31T04:11:02Z</dcterms:created>
  <dcterms:modified xsi:type="dcterms:W3CDTF">2024-06-20T14:39:48Z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0x0101007567B967CCA4804EA3CD151D4BD97138</vt:lpwstr>
  </property>
</Properties>
</file>