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"/>
  </p:notesMasterIdLst>
  <p:sldIdLst>
    <p:sldId id="262" r:id="rId5"/>
    <p:sldId id="264" r:id="rId6"/>
  </p:sldIdLst>
  <p:sldSz cx="6858000" cy="9144000" type="screen4x3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48" d="100"/>
          <a:sy n="48" d="100"/>
        </p:scale>
        <p:origin x="2144" y="3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 noRot="1" noChangeAspect="1"/>
          </p:cNvSpPr>
          <p:nvPr>
            <p:ph type="sldImg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342900" y="122766"/>
            <a:ext cx="6172200" cy="201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342900" y="2133600"/>
            <a:ext cx="6172200" cy="7010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256476" y="8594397"/>
            <a:ext cx="258624" cy="248306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2352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924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496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6068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640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244" y="6864664"/>
            <a:ext cx="2733993" cy="139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987" y="5218262"/>
            <a:ext cx="1345030" cy="1544465"/>
          </a:xfrm>
          <a:prstGeom prst="rect">
            <a:avLst/>
          </a:prstGeom>
        </p:spPr>
      </p:pic>
      <p:sp>
        <p:nvSpPr>
          <p:cNvPr id="20" name="Rectangle"/>
          <p:cNvSpPr/>
          <p:nvPr/>
        </p:nvSpPr>
        <p:spPr>
          <a:xfrm>
            <a:off x="0" y="-22225"/>
            <a:ext cx="6864350" cy="1036638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Rectangle"/>
          <p:cNvSpPr/>
          <p:nvPr/>
        </p:nvSpPr>
        <p:spPr>
          <a:xfrm>
            <a:off x="-1588" y="8713787"/>
            <a:ext cx="6851651" cy="430213"/>
          </a:xfrm>
          <a:prstGeom prst="rect">
            <a:avLst/>
          </a:prstGeom>
          <a:solidFill>
            <a:srgbClr val="92D05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‘DREAM, BELIEVE, ACHIEVE’"/>
          <p:cNvSpPr txBox="1"/>
          <p:nvPr/>
        </p:nvSpPr>
        <p:spPr>
          <a:xfrm>
            <a:off x="690244" y="8759825"/>
            <a:ext cx="5448937" cy="368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 b="1" i="1">
                <a:solidFill>
                  <a:srgbClr val="FFFFFF"/>
                </a:solidFill>
              </a:defRPr>
            </a:pPr>
            <a:r>
              <a:t>‘</a:t>
            </a:r>
            <a:r>
              <a:rPr sz="1400" b="0" i="0">
                <a:latin typeface="Bradley Hand ITC"/>
                <a:ea typeface="Bradley Hand ITC"/>
                <a:cs typeface="Bradley Hand ITC"/>
                <a:sym typeface="Bradley Hand ITC"/>
              </a:rPr>
              <a:t>DREAM, BELIEVE, ACHIEVE’</a:t>
            </a:r>
          </a:p>
        </p:txBody>
      </p:sp>
      <p:pic>
        <p:nvPicPr>
          <p:cNvPr id="23" name="LPSlogo_landscape_Col" descr="LPSlogo_landscape_Col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8912" y="69850"/>
            <a:ext cx="1574801" cy="893763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Lawn Curriculum Newsletter…"/>
          <p:cNvSpPr txBox="1"/>
          <p:nvPr/>
        </p:nvSpPr>
        <p:spPr>
          <a:xfrm>
            <a:off x="1117712" y="590"/>
            <a:ext cx="5809299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 algn="ctr">
              <a:defRPr sz="2000" b="1">
                <a:solidFill>
                  <a:srgbClr val="00B050"/>
                </a:solidFill>
              </a:defRPr>
            </a:pPr>
            <a:r>
              <a:rPr dirty="0"/>
              <a:t>Lawn Curriculum Newsletter</a:t>
            </a:r>
          </a:p>
          <a:p>
            <a:pPr algn="ctr">
              <a:defRPr sz="2000" b="1">
                <a:solidFill>
                  <a:srgbClr val="00B050"/>
                </a:solidFill>
              </a:defRPr>
            </a:pPr>
            <a:r>
              <a:rPr dirty="0"/>
              <a:t>Focus on </a:t>
            </a:r>
            <a:r>
              <a:rPr lang="en-GB" dirty="0"/>
              <a:t>Forest School</a:t>
            </a:r>
            <a:endParaRPr dirty="0"/>
          </a:p>
          <a:p>
            <a:pPr algn="ctr">
              <a:defRPr sz="2000" b="1">
                <a:solidFill>
                  <a:srgbClr val="00B050"/>
                </a:solidFill>
              </a:defRPr>
            </a:pPr>
            <a:r>
              <a:rPr lang="en-GB" dirty="0"/>
              <a:t>16</a:t>
            </a:r>
            <a:r>
              <a:rPr dirty="0"/>
              <a:t>.</a:t>
            </a:r>
            <a:r>
              <a:rPr lang="en-GB" dirty="0"/>
              <a:t>02</a:t>
            </a:r>
            <a:r>
              <a:rPr dirty="0"/>
              <a:t>.202</a:t>
            </a:r>
            <a:r>
              <a:rPr lang="en-GB" dirty="0"/>
              <a:t>4</a:t>
            </a:r>
            <a:r>
              <a:rPr dirty="0"/>
              <a:t> </a:t>
            </a:r>
          </a:p>
        </p:txBody>
      </p:sp>
      <p:sp>
        <p:nvSpPr>
          <p:cNvPr id="25" name="What is happening in Spanish this half term?…">
            <a:extLst>
              <a:ext uri="{FF2B5EF4-FFF2-40B4-BE49-F238E27FC236}">
                <a16:creationId xmlns:a16="http://schemas.microsoft.com/office/drawing/2014/main" id="{3282B48D-F1A1-483F-9CCE-122DAB4CB4FA}"/>
              </a:ext>
            </a:extLst>
          </p:cNvPr>
          <p:cNvSpPr txBox="1"/>
          <p:nvPr/>
        </p:nvSpPr>
        <p:spPr>
          <a:xfrm>
            <a:off x="0" y="1590693"/>
            <a:ext cx="6768971" cy="2893100"/>
          </a:xfrm>
          <a:prstGeom prst="rect">
            <a:avLst/>
          </a:prstGeom>
          <a:ln w="38100">
            <a:solidFill>
              <a:srgbClr val="00B05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 sz="1400" b="1"/>
            </a:pPr>
            <a:r>
              <a:rPr lang="en-GB" sz="1400" dirty="0">
                <a:latin typeface="Comic Sans MS" panose="030F0702030302020204" pitchFamily="66" charset="0"/>
                <a:ea typeface="Calibri" panose="020F0502020204030204" pitchFamily="34" charset="0"/>
              </a:rPr>
              <a:t>Welcome to the first Forest School newsletter</a:t>
            </a:r>
            <a:r>
              <a:rPr lang="en-GB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We hope this gives you an overview of what Forest School is all about and why we have chosen to introduce it here at Lawn Primary School.</a:t>
            </a:r>
          </a:p>
          <a:p>
            <a:pPr algn="just">
              <a:defRPr sz="1400" b="1"/>
            </a:pPr>
            <a:r>
              <a:rPr lang="en-GB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Forest School is an outdoor educational programme that is child-centred.  It allows children to connect with nature first-hand through each season.  It develops their physical, emotional and cognitive learning through strengthening activities, problem solving and collaborative tasks.</a:t>
            </a:r>
          </a:p>
          <a:p>
            <a:pPr algn="just">
              <a:defRPr sz="1400" b="1"/>
            </a:pPr>
            <a:r>
              <a:rPr lang="en-GB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 allows children to take risks in a controlled environment that they may not get the opportunity to do but also allows them to develop an environmental awareness, one which links to our Lawn Values.</a:t>
            </a:r>
          </a:p>
          <a:p>
            <a:pPr algn="just">
              <a:defRPr sz="1400" b="1"/>
            </a:pPr>
            <a:r>
              <a:rPr lang="en-GB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All children at Lawn will get to participate in Forest School at some point this year and we hope those that already have, have spoken enthusiastically about the experience.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BF9B45-49A8-4EE0-A181-8A6E16531A99}"/>
              </a:ext>
            </a:extLst>
          </p:cNvPr>
          <p:cNvSpPr/>
          <p:nvPr/>
        </p:nvSpPr>
        <p:spPr>
          <a:xfrm>
            <a:off x="3001805" y="5332164"/>
            <a:ext cx="3429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-26987" y="4598933"/>
            <a:ext cx="6718041" cy="340517"/>
          </a:xfrm>
          <a:prstGeom prst="roundRect">
            <a:avLst/>
          </a:prstGeom>
          <a:solidFill>
            <a:srgbClr val="FFFFFF"/>
          </a:solidFill>
          <a:ln w="28575" cap="flat">
            <a:solidFill>
              <a:srgbClr val="00B05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40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cs typeface="Arial" panose="020B0604020202020204" pitchFamily="34" charset="0"/>
                <a:sym typeface="Calibri"/>
              </a:rPr>
              <a:t>Let’s look at some of the activities the children take part in.</a:t>
            </a:r>
            <a:endParaRPr kumimoji="0" lang="en-GB" sz="180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cs typeface="Arial" panose="020B0604020202020204" pitchFamily="34" charset="0"/>
              <a:sym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75901F-27B3-406E-A54D-5A6EDDF365D3}"/>
              </a:ext>
            </a:extLst>
          </p:cNvPr>
          <p:cNvSpPr txBox="1"/>
          <p:nvPr/>
        </p:nvSpPr>
        <p:spPr>
          <a:xfrm>
            <a:off x="726436" y="766522"/>
            <a:ext cx="6014131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vl="0" algn="ctr"/>
            <a:r>
              <a:rPr lang="en-US" sz="5400" b="1" dirty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Forest School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8964" y="5076776"/>
            <a:ext cx="2698667" cy="510776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We always start the session with our ‘Forest School Agreement’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594" y="5687025"/>
            <a:ext cx="996469" cy="1737918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1149502" y="5766795"/>
            <a:ext cx="1852303" cy="715087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Finding our safe tree and making a Tree</a:t>
            </a:r>
            <a:r>
              <a:rPr kumimoji="0" lang="en-GB" sz="12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 Guardian to protect it!</a:t>
            </a:r>
            <a:endParaRPr kumimoji="0" lang="en-GB" sz="12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omic Sans MS" panose="030F0702030302020204" pitchFamily="66" charset="0"/>
              <a:ea typeface="+mj-ea"/>
              <a:cs typeface="+mj-cs"/>
              <a:sym typeface="Calibri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287535" y="5152368"/>
            <a:ext cx="2403519" cy="306465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Practising to tie a Reef</a:t>
            </a:r>
            <a:r>
              <a:rPr kumimoji="0" lang="en-GB" sz="12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 Knot.</a:t>
            </a:r>
            <a:endParaRPr kumimoji="0" lang="en-GB" sz="12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omic Sans MS" panose="030F0702030302020204" pitchFamily="66" charset="0"/>
              <a:ea typeface="+mj-ea"/>
              <a:cs typeface="+mj-cs"/>
              <a:sym typeface="Calibri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07189" y="7996900"/>
            <a:ext cx="1621046" cy="510776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Using our knots to build a den.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4003" y="5671752"/>
            <a:ext cx="1303997" cy="2154962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4680327" y="5764320"/>
            <a:ext cx="934488" cy="1113887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Year 1 building </a:t>
            </a:r>
            <a:r>
              <a:rPr lang="en-GB" sz="1200" b="1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t</a:t>
            </a: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epees for Stick Man!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9829" y="7160611"/>
            <a:ext cx="2228863" cy="1489132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5147766" y="7562304"/>
            <a:ext cx="1376143" cy="715087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Toasting marshmallows over our fire.</a:t>
            </a:r>
          </a:p>
        </p:txBody>
      </p:sp>
      <p:sp>
        <p:nvSpPr>
          <p:cNvPr id="3" name="Smiley Face 2">
            <a:extLst>
              <a:ext uri="{FF2B5EF4-FFF2-40B4-BE49-F238E27FC236}">
                <a16:creationId xmlns:a16="http://schemas.microsoft.com/office/drawing/2014/main" id="{805CAD9D-F101-4794-94DA-FE73280C19B2}"/>
              </a:ext>
            </a:extLst>
          </p:cNvPr>
          <p:cNvSpPr/>
          <p:nvPr/>
        </p:nvSpPr>
        <p:spPr>
          <a:xfrm>
            <a:off x="1550504" y="7424943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9" name="Smiley Face 28">
            <a:extLst>
              <a:ext uri="{FF2B5EF4-FFF2-40B4-BE49-F238E27FC236}">
                <a16:creationId xmlns:a16="http://schemas.microsoft.com/office/drawing/2014/main" id="{61E14EBB-81A7-4BBE-8643-823371F32A24}"/>
              </a:ext>
            </a:extLst>
          </p:cNvPr>
          <p:cNvSpPr/>
          <p:nvPr/>
        </p:nvSpPr>
        <p:spPr>
          <a:xfrm>
            <a:off x="1794154" y="7364234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3823DAD9-80D7-4066-95D4-E4E1FA94C63B}"/>
              </a:ext>
            </a:extLst>
          </p:cNvPr>
          <p:cNvSpPr/>
          <p:nvPr/>
        </p:nvSpPr>
        <p:spPr>
          <a:xfrm>
            <a:off x="2364180" y="7364234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1" name="Smiley Face 30">
            <a:extLst>
              <a:ext uri="{FF2B5EF4-FFF2-40B4-BE49-F238E27FC236}">
                <a16:creationId xmlns:a16="http://schemas.microsoft.com/office/drawing/2014/main" id="{4EEF38AB-E587-4869-A2B1-C50D83CE4589}"/>
              </a:ext>
            </a:extLst>
          </p:cNvPr>
          <p:cNvSpPr/>
          <p:nvPr/>
        </p:nvSpPr>
        <p:spPr>
          <a:xfrm>
            <a:off x="2691026" y="7342197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23EB7E1A-819D-40E5-AC4E-CED62A64CCCE}"/>
              </a:ext>
            </a:extLst>
          </p:cNvPr>
          <p:cNvSpPr/>
          <p:nvPr/>
        </p:nvSpPr>
        <p:spPr>
          <a:xfrm>
            <a:off x="3594083" y="7124203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3" name="Smiley Face 32">
            <a:extLst>
              <a:ext uri="{FF2B5EF4-FFF2-40B4-BE49-F238E27FC236}">
                <a16:creationId xmlns:a16="http://schemas.microsoft.com/office/drawing/2014/main" id="{5EF88D49-7DD3-4C2D-BF95-275B665575A7}"/>
              </a:ext>
            </a:extLst>
          </p:cNvPr>
          <p:cNvSpPr/>
          <p:nvPr/>
        </p:nvSpPr>
        <p:spPr>
          <a:xfrm>
            <a:off x="3461052" y="5243069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4" name="Smiley Face 33">
            <a:extLst>
              <a:ext uri="{FF2B5EF4-FFF2-40B4-BE49-F238E27FC236}">
                <a16:creationId xmlns:a16="http://schemas.microsoft.com/office/drawing/2014/main" id="{40621B00-8488-43BF-8A2F-CD803E4BBE4A}"/>
              </a:ext>
            </a:extLst>
          </p:cNvPr>
          <p:cNvSpPr/>
          <p:nvPr/>
        </p:nvSpPr>
        <p:spPr>
          <a:xfrm>
            <a:off x="1214551" y="7474287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4594101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Image preview">
            <a:extLst>
              <a:ext uri="{FF2B5EF4-FFF2-40B4-BE49-F238E27FC236}">
                <a16:creationId xmlns:a16="http://schemas.microsoft.com/office/drawing/2014/main" id="{E34C78B8-130D-4EEC-8852-D56BC253A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707" y="2932206"/>
            <a:ext cx="1632148" cy="217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"/>
          <p:cNvSpPr/>
          <p:nvPr/>
        </p:nvSpPr>
        <p:spPr>
          <a:xfrm>
            <a:off x="0" y="-22225"/>
            <a:ext cx="6864350" cy="1036638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Rectangle"/>
          <p:cNvSpPr/>
          <p:nvPr/>
        </p:nvSpPr>
        <p:spPr>
          <a:xfrm>
            <a:off x="-1588" y="8713787"/>
            <a:ext cx="6851651" cy="430213"/>
          </a:xfrm>
          <a:prstGeom prst="rect">
            <a:avLst/>
          </a:prstGeom>
          <a:solidFill>
            <a:srgbClr val="92D05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‘DREAM, BELIEVE, ACHIEVE’"/>
          <p:cNvSpPr txBox="1"/>
          <p:nvPr/>
        </p:nvSpPr>
        <p:spPr>
          <a:xfrm>
            <a:off x="690244" y="8759825"/>
            <a:ext cx="5448937" cy="368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 b="1" i="1">
                <a:solidFill>
                  <a:srgbClr val="FFFFFF"/>
                </a:solidFill>
              </a:defRPr>
            </a:pPr>
            <a:r>
              <a:t>‘</a:t>
            </a:r>
            <a:r>
              <a:rPr sz="1400" b="0" i="0">
                <a:latin typeface="Bradley Hand ITC"/>
                <a:ea typeface="Bradley Hand ITC"/>
                <a:cs typeface="Bradley Hand ITC"/>
                <a:sym typeface="Bradley Hand ITC"/>
              </a:rPr>
              <a:t>DREAM, BELIEVE, ACHIEVE’</a:t>
            </a:r>
          </a:p>
        </p:txBody>
      </p:sp>
      <p:pic>
        <p:nvPicPr>
          <p:cNvPr id="23" name="LPSlogo_landscape_Col" descr="LPSlogo_landscape_Col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347" y="44010"/>
            <a:ext cx="1574801" cy="893763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Lawn Curriculum Newsletter…"/>
          <p:cNvSpPr txBox="1"/>
          <p:nvPr/>
        </p:nvSpPr>
        <p:spPr>
          <a:xfrm>
            <a:off x="1314132" y="-42863"/>
            <a:ext cx="5809299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 algn="ctr">
              <a:defRPr sz="2000" b="1">
                <a:solidFill>
                  <a:srgbClr val="00B050"/>
                </a:solidFill>
              </a:defRPr>
            </a:pPr>
            <a:endParaRPr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0923F2-B359-412F-B746-024C7FF9AF7B}"/>
              </a:ext>
            </a:extLst>
          </p:cNvPr>
          <p:cNvSpPr txBox="1"/>
          <p:nvPr/>
        </p:nvSpPr>
        <p:spPr>
          <a:xfrm>
            <a:off x="258088" y="1160546"/>
            <a:ext cx="6302694" cy="1015661"/>
          </a:xfrm>
          <a:prstGeom prst="rect">
            <a:avLst/>
          </a:prstGeom>
          <a:solidFill>
            <a:schemeClr val="lt1"/>
          </a:solidFill>
          <a:ln w="76200" cap="flat">
            <a:solidFill>
              <a:srgbClr val="00B050"/>
            </a:solidFill>
            <a:prstDash val="sysDash"/>
            <a:miter lim="400000"/>
          </a:ln>
          <a:effectLst>
            <a:softEdge rad="12700"/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Remember Forest School takes place in all weathers so children must come dressed appropriately, we may get wet and sometimes muddy!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875901F-27B3-406E-A54D-5A6EDDF365D3}"/>
              </a:ext>
            </a:extLst>
          </p:cNvPr>
          <p:cNvSpPr txBox="1"/>
          <p:nvPr/>
        </p:nvSpPr>
        <p:spPr>
          <a:xfrm>
            <a:off x="1641797" y="76262"/>
            <a:ext cx="5158856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vl="0" algn="ctr"/>
            <a:r>
              <a:rPr lang="en-US" sz="5400" b="1" dirty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Forest School</a:t>
            </a:r>
          </a:p>
        </p:txBody>
      </p:sp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97973AF5-16D5-4EB2-87E8-4E9937AF8A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7" t="23257" b="26219"/>
          <a:stretch/>
        </p:blipFill>
        <p:spPr bwMode="auto">
          <a:xfrm>
            <a:off x="93469" y="2322340"/>
            <a:ext cx="2358128" cy="19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D64C362D-8662-42DB-B2CC-59B647FB7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228" y="2251532"/>
            <a:ext cx="1852303" cy="246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unded Rectangle 16">
            <a:extLst>
              <a:ext uri="{FF2B5EF4-FFF2-40B4-BE49-F238E27FC236}">
                <a16:creationId xmlns:a16="http://schemas.microsoft.com/office/drawing/2014/main" id="{98D99634-ABD5-48D4-A4C7-7B9BCEBCB3CA}"/>
              </a:ext>
            </a:extLst>
          </p:cNvPr>
          <p:cNvSpPr/>
          <p:nvPr/>
        </p:nvSpPr>
        <p:spPr>
          <a:xfrm>
            <a:off x="3629241" y="2336481"/>
            <a:ext cx="1179079" cy="510776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Making bird feeders!</a:t>
            </a: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27B8EAFA-46AC-4B59-BB97-4A3EAC0D5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5" b="12326"/>
          <a:stretch/>
        </p:blipFill>
        <p:spPr bwMode="auto">
          <a:xfrm>
            <a:off x="1043923" y="3650968"/>
            <a:ext cx="1883229" cy="19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6">
            <a:extLst>
              <a:ext uri="{FF2B5EF4-FFF2-40B4-BE49-F238E27FC236}">
                <a16:creationId xmlns:a16="http://schemas.microsoft.com/office/drawing/2014/main" id="{8F855677-B418-4A16-8247-03B198AC1BAD}"/>
              </a:ext>
            </a:extLst>
          </p:cNvPr>
          <p:cNvSpPr/>
          <p:nvPr/>
        </p:nvSpPr>
        <p:spPr>
          <a:xfrm>
            <a:off x="57347" y="3560605"/>
            <a:ext cx="1179079" cy="919398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Finding different animals and insects!</a:t>
            </a:r>
          </a:p>
        </p:txBody>
      </p:sp>
      <p:pic>
        <p:nvPicPr>
          <p:cNvPr id="1034" name="Picture 10" descr="Image preview">
            <a:extLst>
              <a:ext uri="{FF2B5EF4-FFF2-40B4-BE49-F238E27FC236}">
                <a16:creationId xmlns:a16="http://schemas.microsoft.com/office/drawing/2014/main" id="{1AC67F24-DF4E-4BF1-ACFF-138EEF7DE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7" y="5781591"/>
            <a:ext cx="1845128" cy="246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preview">
            <a:extLst>
              <a:ext uri="{FF2B5EF4-FFF2-40B4-BE49-F238E27FC236}">
                <a16:creationId xmlns:a16="http://schemas.microsoft.com/office/drawing/2014/main" id="{4F458BA2-749A-4A6B-93C6-5F8BF68238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3" t="13613" r="9344" b="15294"/>
          <a:stretch/>
        </p:blipFill>
        <p:spPr bwMode="auto">
          <a:xfrm>
            <a:off x="1641797" y="6670452"/>
            <a:ext cx="1690644" cy="199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preview">
            <a:extLst>
              <a:ext uri="{FF2B5EF4-FFF2-40B4-BE49-F238E27FC236}">
                <a16:creationId xmlns:a16="http://schemas.microsoft.com/office/drawing/2014/main" id="{B78C1ACD-B3C5-4AAE-8F58-D0C77F7A36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54" b="22350"/>
          <a:stretch/>
        </p:blipFill>
        <p:spPr bwMode="auto">
          <a:xfrm>
            <a:off x="2617860" y="5551411"/>
            <a:ext cx="1808914" cy="171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ounded Rectangle 16">
            <a:extLst>
              <a:ext uri="{FF2B5EF4-FFF2-40B4-BE49-F238E27FC236}">
                <a16:creationId xmlns:a16="http://schemas.microsoft.com/office/drawing/2014/main" id="{6BCFD5CE-0535-4F46-B9D7-52DE2ADDC1D7}"/>
              </a:ext>
            </a:extLst>
          </p:cNvPr>
          <p:cNvSpPr/>
          <p:nvPr/>
        </p:nvSpPr>
        <p:spPr>
          <a:xfrm>
            <a:off x="1748073" y="6168725"/>
            <a:ext cx="1179079" cy="715087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omic Sans MS" panose="030F0702030302020204" pitchFamily="66" charset="0"/>
                <a:ea typeface="+mj-ea"/>
                <a:cs typeface="+mj-cs"/>
                <a:sym typeface="Calibri"/>
              </a:rPr>
              <a:t>Using tools to help create art!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AEF7FB-F9E1-4629-A95A-0462820D12C3}"/>
              </a:ext>
            </a:extLst>
          </p:cNvPr>
          <p:cNvSpPr txBox="1"/>
          <p:nvPr/>
        </p:nvSpPr>
        <p:spPr>
          <a:xfrm>
            <a:off x="4466140" y="5295269"/>
            <a:ext cx="2334513" cy="3231652"/>
          </a:xfrm>
          <a:prstGeom prst="rect">
            <a:avLst/>
          </a:prstGeom>
          <a:solidFill>
            <a:schemeClr val="lt1"/>
          </a:solidFill>
          <a:ln w="76200" cap="flat">
            <a:solidFill>
              <a:srgbClr val="00B050"/>
            </a:solidFill>
            <a:prstDash val="sysDash"/>
            <a:miter lim="400000"/>
          </a:ln>
          <a:effectLst>
            <a:softEdge rad="12700"/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i="1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“I’ve loved doing Forest School! It’s my favourite part of the week.” – Year 4 child.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sz="1200" i="1" dirty="0"/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i="1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“I have learned how to light a fire!” – Year 3 child.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sz="1200" i="1" dirty="0"/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i="1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“I was scared to use a saw to chop wood but I did it!” -Year 4 child.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sz="1200" i="1" dirty="0"/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200" i="1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“It is cold outside but </a:t>
            </a:r>
            <a:r>
              <a:rPr lang="en-GB" sz="1200" i="1" dirty="0"/>
              <a:t>I’m having fun!” – Year 1 child.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200" i="1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1200" i="1" dirty="0"/>
              <a:t>“I can’t wait to do Forest School in the summer term!” –Year 6 child.</a:t>
            </a:r>
            <a:endParaRPr kumimoji="0" lang="en-GB" sz="1200" i="1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6" name="Smiley Face 25">
            <a:extLst>
              <a:ext uri="{FF2B5EF4-FFF2-40B4-BE49-F238E27FC236}">
                <a16:creationId xmlns:a16="http://schemas.microsoft.com/office/drawing/2014/main" id="{3287DC2C-E12E-4D3E-8D9E-5CD03BEBDE1E}"/>
              </a:ext>
            </a:extLst>
          </p:cNvPr>
          <p:cNvSpPr/>
          <p:nvPr/>
        </p:nvSpPr>
        <p:spPr>
          <a:xfrm>
            <a:off x="2927152" y="6168725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1B55D6EE-0277-42A3-B011-309F9CCCF2DB}"/>
              </a:ext>
            </a:extLst>
          </p:cNvPr>
          <p:cNvSpPr/>
          <p:nvPr/>
        </p:nvSpPr>
        <p:spPr>
          <a:xfrm>
            <a:off x="3483437" y="5754348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8DF01536-4794-4343-B5D9-0BD92ACA81E9}"/>
              </a:ext>
            </a:extLst>
          </p:cNvPr>
          <p:cNvSpPr/>
          <p:nvPr/>
        </p:nvSpPr>
        <p:spPr>
          <a:xfrm>
            <a:off x="3792686" y="5864401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9" name="Smiley Face 28">
            <a:extLst>
              <a:ext uri="{FF2B5EF4-FFF2-40B4-BE49-F238E27FC236}">
                <a16:creationId xmlns:a16="http://schemas.microsoft.com/office/drawing/2014/main" id="{E4264AD0-2C26-4B31-B44E-CA98DED016B2}"/>
              </a:ext>
            </a:extLst>
          </p:cNvPr>
          <p:cNvSpPr/>
          <p:nvPr/>
        </p:nvSpPr>
        <p:spPr>
          <a:xfrm>
            <a:off x="4065639" y="5754348"/>
            <a:ext cx="351971" cy="289213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C724B836-E49A-4A76-B6C1-38BE07D70B64}"/>
              </a:ext>
            </a:extLst>
          </p:cNvPr>
          <p:cNvSpPr/>
          <p:nvPr/>
        </p:nvSpPr>
        <p:spPr>
          <a:xfrm>
            <a:off x="5403805" y="2895388"/>
            <a:ext cx="213209" cy="220107"/>
          </a:xfrm>
          <a:prstGeom prst="smileyFace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229456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Custom 1">
      <a:majorFont>
        <a:latin typeface="Comic Sans MS"/>
        <a:ea typeface="Calibri"/>
        <a:cs typeface="Calibri"/>
      </a:majorFont>
      <a:minorFont>
        <a:latin typeface="Comic Sans MS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fbc632a-1e20-44e9-89c8-b28d27e42b8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99D9337105354D9C1D2C251DE1385E" ma:contentTypeVersion="12" ma:contentTypeDescription="Create a new document." ma:contentTypeScope="" ma:versionID="600a4d62ce3c24eefb331ecc5cb6c1d4">
  <xsd:schema xmlns:xsd="http://www.w3.org/2001/XMLSchema" xmlns:xs="http://www.w3.org/2001/XMLSchema" xmlns:p="http://schemas.microsoft.com/office/2006/metadata/properties" xmlns:ns3="6fbc632a-1e20-44e9-89c8-b28d27e42b83" targetNamespace="http://schemas.microsoft.com/office/2006/metadata/properties" ma:root="true" ma:fieldsID="858aa91a56e0e327d08362a8cec5c8fc" ns3:_="">
    <xsd:import namespace="6fbc632a-1e20-44e9-89c8-b28d27e42b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CR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c632a-1e20-44e9-89c8-b28d27e42b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1FE427-4901-48A2-B660-178752B0DBF5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6fbc632a-1e20-44e9-89c8-b28d27e42b83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C8557C4-0768-4B90-B913-F39BFBEFE7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1CA70F-7CAB-4271-AFF0-56BDC8E161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bc632a-1e20-44e9-89c8-b28d27e42b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4259</TotalTime>
  <Words>372</Words>
  <Application>Microsoft Office PowerPoint</Application>
  <PresentationFormat>On-screen Show (4:3)</PresentationFormat>
  <Paragraphs>31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Bradley Hand ITC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Wilkins</dc:creator>
  <cp:lastModifiedBy>Karen Hambleton</cp:lastModifiedBy>
  <cp:revision>95</cp:revision>
  <cp:lastPrinted>2024-02-16T11:55:39Z</cp:lastPrinted>
  <dcterms:modified xsi:type="dcterms:W3CDTF">2024-02-22T14:19:17Z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0x0101006999D9337105354D9C1D2C251DE1385E</vt:lpwstr>
  </property>
</Properties>
</file>