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Lst>
  <p:sldSz cx="7559675" cy="1079976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99"/>
    <a:srgbClr val="FF99FF"/>
    <a:srgbClr val="FF66CC"/>
    <a:srgbClr val="FF33CC"/>
    <a:srgbClr val="FFCC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42" d="100"/>
          <a:sy n="42" d="100"/>
        </p:scale>
        <p:origin x="2172"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n Hambleton" userId="4ba7ec75-eb34-40af-af4a-b76349000f53" providerId="ADAL" clId="{7F5B2AF7-BF1A-47AC-98FF-E4BD91B442BC}"/>
    <pc:docChg chg="modSld">
      <pc:chgData name="Karen Hambleton" userId="4ba7ec75-eb34-40af-af4a-b76349000f53" providerId="ADAL" clId="{7F5B2AF7-BF1A-47AC-98FF-E4BD91B442BC}" dt="2024-10-02T12:23:07.381" v="29" actId="20577"/>
      <pc:docMkLst>
        <pc:docMk/>
      </pc:docMkLst>
      <pc:sldChg chg="modSp mod">
        <pc:chgData name="Karen Hambleton" userId="4ba7ec75-eb34-40af-af4a-b76349000f53" providerId="ADAL" clId="{7F5B2AF7-BF1A-47AC-98FF-E4BD91B442BC}" dt="2024-10-02T12:23:07.381" v="29" actId="20577"/>
        <pc:sldMkLst>
          <pc:docMk/>
          <pc:sldMk cId="2832021949" sldId="256"/>
        </pc:sldMkLst>
        <pc:graphicFrameChg chg="mod modGraphic">
          <ac:chgData name="Karen Hambleton" userId="4ba7ec75-eb34-40af-af4a-b76349000f53" providerId="ADAL" clId="{7F5B2AF7-BF1A-47AC-98FF-E4BD91B442BC}" dt="2024-10-02T12:23:07.381" v="29" actId="20577"/>
          <ac:graphicFrameMkLst>
            <pc:docMk/>
            <pc:sldMk cId="2832021949" sldId="256"/>
            <ac:graphicFrameMk id="4" creationId="{00000000-0000-0000-0000-000000000000}"/>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67462"/>
            <a:ext cx="6425724" cy="3759917"/>
          </a:xfrm>
        </p:spPr>
        <p:txBody>
          <a:bodyPr anchor="b"/>
          <a:lstStyle>
            <a:lvl1pPr algn="ctr">
              <a:defRPr sz="4960"/>
            </a:lvl1pPr>
          </a:lstStyle>
          <a:p>
            <a:r>
              <a:rPr lang="en-US"/>
              <a:t>Click to edit Master title style</a:t>
            </a:r>
            <a:endParaRPr lang="en-US" dirty="0"/>
          </a:p>
        </p:txBody>
      </p:sp>
      <p:sp>
        <p:nvSpPr>
          <p:cNvPr id="3" name="Subtitle 2"/>
          <p:cNvSpPr>
            <a:spLocks noGrp="1"/>
          </p:cNvSpPr>
          <p:nvPr>
            <p:ph type="subTitle" idx="1"/>
          </p:nvPr>
        </p:nvSpPr>
        <p:spPr>
          <a:xfrm>
            <a:off x="944960" y="5672376"/>
            <a:ext cx="5669756" cy="2607442"/>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DAEC91B-C99D-489F-8654-828464C8C86C}" type="datetimeFigureOut">
              <a:rPr lang="en-GB" smtClean="0"/>
              <a:t>02/10/2024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6CF2B3-1CBD-46E8-8E8D-E903BE44EB9F}" type="slidenum">
              <a:rPr lang="en-GB" smtClean="0"/>
              <a:t>‹#›</a:t>
            </a:fld>
            <a:endParaRPr lang="en-GB"/>
          </a:p>
        </p:txBody>
      </p:sp>
    </p:spTree>
    <p:extLst>
      <p:ext uri="{BB962C8B-B14F-4D97-AF65-F5344CB8AC3E}">
        <p14:creationId xmlns:p14="http://schemas.microsoft.com/office/powerpoint/2010/main" val="13903757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AEC91B-C99D-489F-8654-828464C8C86C}" type="datetimeFigureOut">
              <a:rPr lang="en-GB" smtClean="0"/>
              <a:t>02/10/2024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6CF2B3-1CBD-46E8-8E8D-E903BE44EB9F}" type="slidenum">
              <a:rPr lang="en-GB" smtClean="0"/>
              <a:t>‹#›</a:t>
            </a:fld>
            <a:endParaRPr lang="en-GB"/>
          </a:p>
        </p:txBody>
      </p:sp>
    </p:spTree>
    <p:extLst>
      <p:ext uri="{BB962C8B-B14F-4D97-AF65-F5344CB8AC3E}">
        <p14:creationId xmlns:p14="http://schemas.microsoft.com/office/powerpoint/2010/main" val="4770852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92444"/>
            <a:ext cx="6520220" cy="4492401"/>
          </a:xfrm>
        </p:spPr>
        <p:txBody>
          <a:bodyPr anchor="b"/>
          <a:lstStyle>
            <a:lvl1pPr>
              <a:defRPr sz="4960"/>
            </a:lvl1pPr>
          </a:lstStyle>
          <a:p>
            <a:r>
              <a:rPr lang="en-US"/>
              <a:t>Click to edit Master title style</a:t>
            </a:r>
            <a:endParaRPr lang="en-US" dirty="0"/>
          </a:p>
        </p:txBody>
      </p:sp>
      <p:sp>
        <p:nvSpPr>
          <p:cNvPr id="3" name="Text Placeholder 2"/>
          <p:cNvSpPr>
            <a:spLocks noGrp="1"/>
          </p:cNvSpPr>
          <p:nvPr>
            <p:ph type="body" idx="1"/>
          </p:nvPr>
        </p:nvSpPr>
        <p:spPr>
          <a:xfrm>
            <a:off x="515791" y="7227345"/>
            <a:ext cx="6520220" cy="2362447"/>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AEC91B-C99D-489F-8654-828464C8C86C}" type="datetimeFigureOut">
              <a:rPr lang="en-GB" smtClean="0"/>
              <a:t>02/10/2024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6CF2B3-1CBD-46E8-8E8D-E903BE44EB9F}" type="slidenum">
              <a:rPr lang="en-GB" smtClean="0"/>
              <a:t>‹#›</a:t>
            </a:fld>
            <a:endParaRPr lang="en-GB"/>
          </a:p>
        </p:txBody>
      </p:sp>
    </p:spTree>
    <p:extLst>
      <p:ext uri="{BB962C8B-B14F-4D97-AF65-F5344CB8AC3E}">
        <p14:creationId xmlns:p14="http://schemas.microsoft.com/office/powerpoint/2010/main" val="1820262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728" y="2874937"/>
            <a:ext cx="3212862" cy="68523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7085" y="2874937"/>
            <a:ext cx="3212862" cy="68523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AEC91B-C99D-489F-8654-828464C8C86C}" type="datetimeFigureOut">
              <a:rPr lang="en-GB" smtClean="0"/>
              <a:t>02/10/2024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6CF2B3-1CBD-46E8-8E8D-E903BE44EB9F}" type="slidenum">
              <a:rPr lang="en-GB" smtClean="0"/>
              <a:t>‹#›</a:t>
            </a:fld>
            <a:endParaRPr lang="en-GB"/>
          </a:p>
        </p:txBody>
      </p:sp>
    </p:spTree>
    <p:extLst>
      <p:ext uri="{BB962C8B-B14F-4D97-AF65-F5344CB8AC3E}">
        <p14:creationId xmlns:p14="http://schemas.microsoft.com/office/powerpoint/2010/main" val="1700565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74990"/>
            <a:ext cx="6520220" cy="2087455"/>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713" y="2647443"/>
            <a:ext cx="3198096" cy="1297471"/>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4" name="Content Placeholder 3"/>
          <p:cNvSpPr>
            <a:spLocks noGrp="1"/>
          </p:cNvSpPr>
          <p:nvPr>
            <p:ph sz="half" idx="2"/>
          </p:nvPr>
        </p:nvSpPr>
        <p:spPr>
          <a:xfrm>
            <a:off x="520713" y="3944914"/>
            <a:ext cx="3198096" cy="58023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7086" y="2647443"/>
            <a:ext cx="3213847" cy="1297471"/>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6" name="Content Placeholder 5"/>
          <p:cNvSpPr>
            <a:spLocks noGrp="1"/>
          </p:cNvSpPr>
          <p:nvPr>
            <p:ph sz="quarter" idx="4"/>
          </p:nvPr>
        </p:nvSpPr>
        <p:spPr>
          <a:xfrm>
            <a:off x="3827086" y="3944914"/>
            <a:ext cx="3213847" cy="58023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AEC91B-C99D-489F-8654-828464C8C86C}" type="datetimeFigureOut">
              <a:rPr lang="en-GB" smtClean="0"/>
              <a:t>02/10/2024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D6CF2B3-1CBD-46E8-8E8D-E903BE44EB9F}" type="slidenum">
              <a:rPr lang="en-GB" smtClean="0"/>
              <a:t>‹#›</a:t>
            </a:fld>
            <a:endParaRPr lang="en-GB"/>
          </a:p>
        </p:txBody>
      </p:sp>
    </p:spTree>
    <p:extLst>
      <p:ext uri="{BB962C8B-B14F-4D97-AF65-F5344CB8AC3E}">
        <p14:creationId xmlns:p14="http://schemas.microsoft.com/office/powerpoint/2010/main" val="38285770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AEC91B-C99D-489F-8654-828464C8C86C}" type="datetimeFigureOut">
              <a:rPr lang="en-GB" smtClean="0"/>
              <a:t>02/10/2024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D6CF2B3-1CBD-46E8-8E8D-E903BE44EB9F}" type="slidenum">
              <a:rPr lang="en-GB" smtClean="0"/>
              <a:t>‹#›</a:t>
            </a:fld>
            <a:endParaRPr lang="en-GB"/>
          </a:p>
        </p:txBody>
      </p:sp>
    </p:spTree>
    <p:extLst>
      <p:ext uri="{BB962C8B-B14F-4D97-AF65-F5344CB8AC3E}">
        <p14:creationId xmlns:p14="http://schemas.microsoft.com/office/powerpoint/2010/main" val="364153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AEC91B-C99D-489F-8654-828464C8C86C}" type="datetimeFigureOut">
              <a:rPr lang="en-GB" smtClean="0"/>
              <a:t>02/10/2024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D6CF2B3-1CBD-46E8-8E8D-E903BE44EB9F}" type="slidenum">
              <a:rPr lang="en-GB" smtClean="0"/>
              <a:t>‹#›</a:t>
            </a:fld>
            <a:endParaRPr lang="en-GB"/>
          </a:p>
        </p:txBody>
      </p:sp>
    </p:spTree>
    <p:extLst>
      <p:ext uri="{BB962C8B-B14F-4D97-AF65-F5344CB8AC3E}">
        <p14:creationId xmlns:p14="http://schemas.microsoft.com/office/powerpoint/2010/main" val="906985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9984"/>
            <a:ext cx="2438192" cy="2519945"/>
          </a:xfrm>
        </p:spPr>
        <p:txBody>
          <a:bodyPr anchor="b"/>
          <a:lstStyle>
            <a:lvl1pPr>
              <a:defRPr sz="2645"/>
            </a:lvl1pPr>
          </a:lstStyle>
          <a:p>
            <a:r>
              <a:rPr lang="en-US"/>
              <a:t>Click to edit Master title style</a:t>
            </a:r>
            <a:endParaRPr lang="en-US" dirty="0"/>
          </a:p>
        </p:txBody>
      </p:sp>
      <p:sp>
        <p:nvSpPr>
          <p:cNvPr id="3" name="Content Placeholder 2"/>
          <p:cNvSpPr>
            <a:spLocks noGrp="1"/>
          </p:cNvSpPr>
          <p:nvPr>
            <p:ph idx="1"/>
          </p:nvPr>
        </p:nvSpPr>
        <p:spPr>
          <a:xfrm>
            <a:off x="3213847" y="1554968"/>
            <a:ext cx="3827085" cy="7674832"/>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712" y="3239929"/>
            <a:ext cx="2438192" cy="6002369"/>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8DAEC91B-C99D-489F-8654-828464C8C86C}" type="datetimeFigureOut">
              <a:rPr lang="en-GB" smtClean="0"/>
              <a:t>02/10/2024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6CF2B3-1CBD-46E8-8E8D-E903BE44EB9F}" type="slidenum">
              <a:rPr lang="en-GB" smtClean="0"/>
              <a:t>‹#›</a:t>
            </a:fld>
            <a:endParaRPr lang="en-GB"/>
          </a:p>
        </p:txBody>
      </p:sp>
    </p:spTree>
    <p:extLst>
      <p:ext uri="{BB962C8B-B14F-4D97-AF65-F5344CB8AC3E}">
        <p14:creationId xmlns:p14="http://schemas.microsoft.com/office/powerpoint/2010/main" val="19785721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9984"/>
            <a:ext cx="2438192" cy="2519945"/>
          </a:xfrm>
        </p:spPr>
        <p:txBody>
          <a:bodyPr anchor="b"/>
          <a:lstStyle>
            <a:lvl1pPr>
              <a:defRPr sz="2645"/>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3847" y="1554968"/>
            <a:ext cx="3827085" cy="7674832"/>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endParaRPr lang="en-US" dirty="0"/>
          </a:p>
        </p:txBody>
      </p:sp>
      <p:sp>
        <p:nvSpPr>
          <p:cNvPr id="4" name="Text Placeholder 3"/>
          <p:cNvSpPr>
            <a:spLocks noGrp="1"/>
          </p:cNvSpPr>
          <p:nvPr>
            <p:ph type="body" sz="half" idx="2"/>
          </p:nvPr>
        </p:nvSpPr>
        <p:spPr>
          <a:xfrm>
            <a:off x="520712" y="3239929"/>
            <a:ext cx="2438192" cy="6002369"/>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8DAEC91B-C99D-489F-8654-828464C8C86C}" type="datetimeFigureOut">
              <a:rPr lang="en-GB" smtClean="0"/>
              <a:t>02/10/2024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6CF2B3-1CBD-46E8-8E8D-E903BE44EB9F}" type="slidenum">
              <a:rPr lang="en-GB" smtClean="0"/>
              <a:t>‹#›</a:t>
            </a:fld>
            <a:endParaRPr lang="en-GB"/>
          </a:p>
        </p:txBody>
      </p:sp>
    </p:spTree>
    <p:extLst>
      <p:ext uri="{BB962C8B-B14F-4D97-AF65-F5344CB8AC3E}">
        <p14:creationId xmlns:p14="http://schemas.microsoft.com/office/powerpoint/2010/main" val="344493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AEC91B-C99D-489F-8654-828464C8C86C}" type="datetimeFigureOut">
              <a:rPr lang="en-GB" smtClean="0"/>
              <a:t>02/10/2024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6CF2B3-1CBD-46E8-8E8D-E903BE44EB9F}" type="slidenum">
              <a:rPr lang="en-GB" smtClean="0"/>
              <a:t>‹#›</a:t>
            </a:fld>
            <a:endParaRPr lang="en-GB"/>
          </a:p>
        </p:txBody>
      </p:sp>
    </p:spTree>
    <p:extLst>
      <p:ext uri="{BB962C8B-B14F-4D97-AF65-F5344CB8AC3E}">
        <p14:creationId xmlns:p14="http://schemas.microsoft.com/office/powerpoint/2010/main" val="448808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74987"/>
            <a:ext cx="1630055" cy="9152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728" y="574987"/>
            <a:ext cx="4795669" cy="91523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AEC91B-C99D-489F-8654-828464C8C86C}" type="datetimeFigureOut">
              <a:rPr lang="en-GB" smtClean="0"/>
              <a:t>02/10/2024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6CF2B3-1CBD-46E8-8E8D-E903BE44EB9F}" type="slidenum">
              <a:rPr lang="en-GB" smtClean="0"/>
              <a:t>‹#›</a:t>
            </a:fld>
            <a:endParaRPr lang="en-GB"/>
          </a:p>
        </p:txBody>
      </p:sp>
    </p:spTree>
    <p:extLst>
      <p:ext uri="{BB962C8B-B14F-4D97-AF65-F5344CB8AC3E}">
        <p14:creationId xmlns:p14="http://schemas.microsoft.com/office/powerpoint/2010/main" val="512575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74990"/>
            <a:ext cx="6520220" cy="208745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74937"/>
            <a:ext cx="6520220" cy="685235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10009783"/>
            <a:ext cx="1700927" cy="574987"/>
          </a:xfrm>
          <a:prstGeom prst="rect">
            <a:avLst/>
          </a:prstGeom>
        </p:spPr>
        <p:txBody>
          <a:bodyPr vert="horz" lIns="91440" tIns="45720" rIns="91440" bIns="45720" rtlCol="0" anchor="ctr"/>
          <a:lstStyle>
            <a:lvl1pPr algn="l">
              <a:defRPr sz="992">
                <a:solidFill>
                  <a:schemeClr val="tx1">
                    <a:tint val="75000"/>
                  </a:schemeClr>
                </a:solidFill>
              </a:defRPr>
            </a:lvl1pPr>
          </a:lstStyle>
          <a:p>
            <a:fld id="{8DAEC91B-C99D-489F-8654-828464C8C86C}" type="datetimeFigureOut">
              <a:rPr lang="en-GB" smtClean="0"/>
              <a:t>02/10/2024</a:t>
            </a:fld>
            <a:endParaRPr lang="en-GB"/>
          </a:p>
        </p:txBody>
      </p:sp>
      <p:sp>
        <p:nvSpPr>
          <p:cNvPr id="5" name="Footer Placeholder 4"/>
          <p:cNvSpPr>
            <a:spLocks noGrp="1"/>
          </p:cNvSpPr>
          <p:nvPr>
            <p:ph type="ftr" sz="quarter" idx="3"/>
          </p:nvPr>
        </p:nvSpPr>
        <p:spPr>
          <a:xfrm>
            <a:off x="2504143" y="10009783"/>
            <a:ext cx="2551390" cy="574987"/>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39020" y="10009783"/>
            <a:ext cx="1700927" cy="574987"/>
          </a:xfrm>
          <a:prstGeom prst="rect">
            <a:avLst/>
          </a:prstGeom>
        </p:spPr>
        <p:txBody>
          <a:bodyPr vert="horz" lIns="91440" tIns="45720" rIns="91440" bIns="45720" rtlCol="0" anchor="ctr"/>
          <a:lstStyle>
            <a:lvl1pPr algn="r">
              <a:defRPr sz="992">
                <a:solidFill>
                  <a:schemeClr val="tx1">
                    <a:tint val="75000"/>
                  </a:schemeClr>
                </a:solidFill>
              </a:defRPr>
            </a:lvl1pPr>
          </a:lstStyle>
          <a:p>
            <a:fld id="{9D6CF2B3-1CBD-46E8-8E8D-E903BE44EB9F}" type="slidenum">
              <a:rPr lang="en-GB" smtClean="0"/>
              <a:t>‹#›</a:t>
            </a:fld>
            <a:endParaRPr lang="en-GB"/>
          </a:p>
        </p:txBody>
      </p:sp>
    </p:spTree>
    <p:extLst>
      <p:ext uri="{BB962C8B-B14F-4D97-AF65-F5344CB8AC3E}">
        <p14:creationId xmlns:p14="http://schemas.microsoft.com/office/powerpoint/2010/main" val="225365398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1256" y="370114"/>
            <a:ext cx="7010401" cy="10080172"/>
          </a:xfrm>
          <a:prstGeom prst="rect">
            <a:avLst/>
          </a:prstGeom>
          <a:noFill/>
          <a:ln w="76200">
            <a:solidFill>
              <a:srgbClr val="CC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288018" y="370114"/>
            <a:ext cx="6139429" cy="1077218"/>
          </a:xfrm>
          <a:prstGeom prst="rect">
            <a:avLst/>
          </a:prstGeom>
          <a:noFill/>
        </p:spPr>
        <p:txBody>
          <a:bodyPr wrap="square" rtlCol="0">
            <a:spAutoFit/>
          </a:bodyPr>
          <a:lstStyle/>
          <a:p>
            <a:r>
              <a:rPr lang="en-GB" sz="3200" dirty="0">
                <a:latin typeface="Franklin Gothic Demi Cond" panose="020B0706030402020204" pitchFamily="34" charset="0"/>
              </a:rPr>
              <a:t>Our School Development </a:t>
            </a:r>
          </a:p>
          <a:p>
            <a:r>
              <a:rPr lang="en-GB" sz="3200" dirty="0">
                <a:latin typeface="Franklin Gothic Demi Cond" panose="020B0706030402020204" pitchFamily="34" charset="0"/>
              </a:rPr>
              <a:t>Priorities for this year are:</a:t>
            </a:r>
          </a:p>
        </p:txBody>
      </p:sp>
      <p:graphicFrame>
        <p:nvGraphicFramePr>
          <p:cNvPr id="4" name="Table 3"/>
          <p:cNvGraphicFramePr>
            <a:graphicFrameLocks noGrp="1"/>
          </p:cNvGraphicFramePr>
          <p:nvPr>
            <p:extLst>
              <p:ext uri="{D42A27DB-BD31-4B8C-83A1-F6EECF244321}">
                <p14:modId xmlns:p14="http://schemas.microsoft.com/office/powerpoint/2010/main" val="3164223495"/>
              </p:ext>
            </p:extLst>
          </p:nvPr>
        </p:nvGraphicFramePr>
        <p:xfrm>
          <a:off x="370603" y="1398471"/>
          <a:ext cx="6791705" cy="2211678"/>
        </p:xfrm>
        <a:graphic>
          <a:graphicData uri="http://schemas.openxmlformats.org/drawingml/2006/table">
            <a:tbl>
              <a:tblPr firstRow="1" bandRow="1">
                <a:tableStyleId>{93296810-A885-4BE3-A3E7-6D5BEEA58F35}</a:tableStyleId>
              </a:tblPr>
              <a:tblGrid>
                <a:gridCol w="6791705">
                  <a:extLst>
                    <a:ext uri="{9D8B030D-6E8A-4147-A177-3AD203B41FA5}">
                      <a16:colId xmlns:a16="http://schemas.microsoft.com/office/drawing/2014/main" val="2970791068"/>
                    </a:ext>
                  </a:extLst>
                </a:gridCol>
              </a:tblGrid>
              <a:tr h="424186">
                <a:tc>
                  <a:txBody>
                    <a:bodyPr/>
                    <a:lstStyle/>
                    <a:p>
                      <a:r>
                        <a:rPr lang="en-GB" sz="2400" dirty="0"/>
                        <a:t>Early Years Foundation Stage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CC0099"/>
                    </a:solidFill>
                  </a:tcPr>
                </a:tc>
                <a:extLst>
                  <a:ext uri="{0D108BD9-81ED-4DB2-BD59-A6C34878D82A}">
                    <a16:rowId xmlns:a16="http://schemas.microsoft.com/office/drawing/2014/main" val="3513815826"/>
                  </a:ext>
                </a:extLst>
              </a:tr>
              <a:tr h="658079">
                <a:tc>
                  <a:txBody>
                    <a:bodyPr/>
                    <a:lstStyle/>
                    <a:p>
                      <a:r>
                        <a:rPr lang="en-GB" sz="1400" b="1" dirty="0"/>
                        <a:t>IMPROVE</a:t>
                      </a:r>
                      <a:r>
                        <a:rPr lang="en-GB" sz="1400" dirty="0"/>
                        <a:t> the use of digital to record evidence in all areas of learning in to inform subject leaders understanding of National Curriculum subjects in EYFS.</a:t>
                      </a:r>
                      <a:endParaRPr lang="en-GB" sz="1200" b="0" i="0" u="none" strike="noStrike" noProof="0" dirty="0">
                        <a:solidFill>
                          <a:srgbClr val="374151"/>
                        </a:solidFill>
                        <a:latin typeface="Calibri"/>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FF33CC">
                        <a:alpha val="45490"/>
                      </a:srgbClr>
                    </a:solidFill>
                  </a:tcPr>
                </a:tc>
                <a:extLst>
                  <a:ext uri="{0D108BD9-81ED-4DB2-BD59-A6C34878D82A}">
                    <a16:rowId xmlns:a16="http://schemas.microsoft.com/office/drawing/2014/main" val="3843148461"/>
                  </a:ext>
                </a:extLst>
              </a:tr>
              <a:tr h="480745">
                <a:tc>
                  <a:txBody>
                    <a:bodyPr/>
                    <a:lstStyle/>
                    <a:p>
                      <a:pPr marL="0" marR="0" lvl="0" indent="0" algn="just" defTabSz="755934" rtl="0" eaLnBrk="1" fontAlgn="auto" latinLnBrk="0" hangingPunct="1">
                        <a:lnSpc>
                          <a:spcPct val="100000"/>
                        </a:lnSpc>
                        <a:spcBef>
                          <a:spcPts val="0"/>
                        </a:spcBef>
                        <a:spcAft>
                          <a:spcPts val="0"/>
                        </a:spcAft>
                        <a:buClrTx/>
                        <a:buSzTx/>
                        <a:buFontTx/>
                        <a:buNone/>
                        <a:tabLst/>
                        <a:defRPr/>
                      </a:pPr>
                      <a:r>
                        <a:rPr lang="en-GB" sz="1400" dirty="0"/>
                        <a:t>To </a:t>
                      </a:r>
                      <a:r>
                        <a:rPr lang="en-GB" sz="1400" b="1" dirty="0"/>
                        <a:t>DEVELOP </a:t>
                      </a:r>
                      <a:r>
                        <a:rPr lang="en-GB" sz="1488" kern="1200" dirty="0">
                          <a:solidFill>
                            <a:schemeClr val="dk1"/>
                          </a:solidFill>
                          <a:effectLst/>
                          <a:latin typeface="+mn-lt"/>
                          <a:ea typeface="+mn-ea"/>
                          <a:cs typeface="+mn-cs"/>
                        </a:rPr>
                        <a:t>the use of the outdoor classroom to ensure the expectation and challenge matches that of the indoors.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FF99FF">
                        <a:alpha val="25882"/>
                      </a:srgbClr>
                    </a:solidFill>
                  </a:tcPr>
                </a:tc>
                <a:extLst>
                  <a:ext uri="{0D108BD9-81ED-4DB2-BD59-A6C34878D82A}">
                    <a16:rowId xmlns:a16="http://schemas.microsoft.com/office/drawing/2014/main" val="551686040"/>
                  </a:ext>
                </a:extLst>
              </a:tr>
              <a:tr h="551442">
                <a:tc>
                  <a:txBody>
                    <a:bodyPr/>
                    <a:lstStyle/>
                    <a:p>
                      <a:pPr marL="0" marR="0" lvl="0" indent="0" algn="l" rtl="0" eaLnBrk="1" fontAlgn="auto" latinLnBrk="0" hangingPunct="1">
                        <a:lnSpc>
                          <a:spcPct val="100000"/>
                        </a:lnSpc>
                        <a:spcBef>
                          <a:spcPts val="600"/>
                        </a:spcBef>
                        <a:spcAft>
                          <a:spcPts val="600"/>
                        </a:spcAft>
                        <a:buClrTx/>
                        <a:buSzTx/>
                        <a:buFontTx/>
                        <a:buNone/>
                      </a:pPr>
                      <a:r>
                        <a:rPr lang="en-GB" sz="1400" b="1" kern="1200" dirty="0">
                          <a:solidFill>
                            <a:schemeClr val="dk1"/>
                          </a:solidFill>
                          <a:effectLst/>
                          <a:latin typeface="+mn-lt"/>
                          <a:ea typeface="+mn-ea"/>
                          <a:cs typeface="+mn-cs"/>
                        </a:rPr>
                        <a:t>SUSTAIN</a:t>
                      </a:r>
                      <a:r>
                        <a:rPr lang="en-GB" sz="1400" kern="1200" dirty="0">
                          <a:solidFill>
                            <a:schemeClr val="dk1"/>
                          </a:solidFill>
                          <a:effectLst/>
                          <a:latin typeface="+mn-lt"/>
                          <a:ea typeface="+mn-ea"/>
                          <a:cs typeface="+mn-cs"/>
                        </a:rPr>
                        <a:t> the use of Class Dojo in relation to parental engagement.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FF66CC">
                        <a:alpha val="46000"/>
                      </a:srgbClr>
                    </a:solidFill>
                  </a:tcPr>
                </a:tc>
                <a:extLst>
                  <a:ext uri="{0D108BD9-81ED-4DB2-BD59-A6C34878D82A}">
                    <a16:rowId xmlns:a16="http://schemas.microsoft.com/office/drawing/2014/main" val="1495662785"/>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7428353"/>
              </p:ext>
            </p:extLst>
          </p:nvPr>
        </p:nvGraphicFramePr>
        <p:xfrm>
          <a:off x="345696" y="3606442"/>
          <a:ext cx="6846368" cy="3116484"/>
        </p:xfrm>
        <a:graphic>
          <a:graphicData uri="http://schemas.openxmlformats.org/drawingml/2006/table">
            <a:tbl>
              <a:tblPr firstRow="1" bandRow="1">
                <a:tableStyleId>{93296810-A885-4BE3-A3E7-6D5BEEA58F35}</a:tableStyleId>
              </a:tblPr>
              <a:tblGrid>
                <a:gridCol w="3311904">
                  <a:extLst>
                    <a:ext uri="{9D8B030D-6E8A-4147-A177-3AD203B41FA5}">
                      <a16:colId xmlns:a16="http://schemas.microsoft.com/office/drawing/2014/main" val="2550454100"/>
                    </a:ext>
                  </a:extLst>
                </a:gridCol>
                <a:gridCol w="3534464">
                  <a:extLst>
                    <a:ext uri="{9D8B030D-6E8A-4147-A177-3AD203B41FA5}">
                      <a16:colId xmlns:a16="http://schemas.microsoft.com/office/drawing/2014/main" val="349159623"/>
                    </a:ext>
                  </a:extLst>
                </a:gridCol>
              </a:tblGrid>
              <a:tr h="321061">
                <a:tc>
                  <a:txBody>
                    <a:bodyPr/>
                    <a:lstStyle/>
                    <a:p>
                      <a:r>
                        <a:rPr lang="en-GB" dirty="0"/>
                        <a:t>What we will do…</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rgbClr val="CC0099"/>
                    </a:solidFill>
                  </a:tcPr>
                </a:tc>
                <a:tc>
                  <a:txBody>
                    <a:bodyPr/>
                    <a:lstStyle/>
                    <a:p>
                      <a:r>
                        <a:rPr lang="en-GB" dirty="0"/>
                        <a:t>What you will do…</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CC0099"/>
                    </a:solidFill>
                  </a:tcPr>
                </a:tc>
                <a:extLst>
                  <a:ext uri="{0D108BD9-81ED-4DB2-BD59-A6C34878D82A}">
                    <a16:rowId xmlns:a16="http://schemas.microsoft.com/office/drawing/2014/main" val="3726772910"/>
                  </a:ext>
                </a:extLst>
              </a:tr>
              <a:tr h="879429">
                <a:tc>
                  <a:txBody>
                    <a:bodyPr/>
                    <a:lstStyle/>
                    <a:p>
                      <a:pPr lvl="0">
                        <a:buNone/>
                      </a:pPr>
                      <a:r>
                        <a:rPr lang="en-GB" sz="1300" dirty="0">
                          <a:solidFill>
                            <a:schemeClr val="tx1"/>
                          </a:solidFill>
                        </a:rPr>
                        <a:t>Continue to develop staff and children’s knowledge in the use of the iPads in EYFS in recording photographic evidence in a way that is accessible by subject leaders. </a:t>
                      </a:r>
                    </a:p>
                  </a:txBody>
                  <a:tcPr>
                    <a:lnL w="12700">
                      <a:solidFill>
                        <a:schemeClr val="tx1"/>
                      </a:solidFill>
                    </a:lnL>
                    <a:solidFill>
                      <a:srgbClr val="FF66CC">
                        <a:alpha val="46000"/>
                      </a:srgbClr>
                    </a:solidFill>
                  </a:tcPr>
                </a:tc>
                <a:tc>
                  <a:txBody>
                    <a:bodyPr/>
                    <a:lstStyle/>
                    <a:p>
                      <a:pPr lvl="0">
                        <a:buNone/>
                      </a:pPr>
                      <a:r>
                        <a:rPr lang="en-US" sz="1300" b="0" i="0" u="none" strike="noStrike" noProof="0" dirty="0">
                          <a:solidFill>
                            <a:srgbClr val="000000"/>
                          </a:solidFill>
                          <a:latin typeface="Calibri"/>
                        </a:rPr>
                        <a:t>Talk to your children about the learning they have been doing in school, and allow them to practice taking photos on devices at home so they become used to the technology in a </a:t>
                      </a:r>
                      <a:r>
                        <a:rPr lang="en-US" sz="1300" b="0" i="0" u="none" strike="noStrike" noProof="0">
                          <a:solidFill>
                            <a:srgbClr val="000000"/>
                          </a:solidFill>
                          <a:latin typeface="Calibri"/>
                        </a:rPr>
                        <a:t>safe environment.</a:t>
                      </a:r>
                      <a:endParaRPr lang="en-GB" sz="1300" b="0" i="0" u="none" strike="noStrike" noProof="0" dirty="0">
                        <a:solidFill>
                          <a:srgbClr val="000000"/>
                        </a:solidFill>
                        <a:latin typeface="Calibri"/>
                      </a:endParaRPr>
                    </a:p>
                  </a:txBody>
                  <a:tcPr>
                    <a:lnR w="12700">
                      <a:solidFill>
                        <a:schemeClr val="tx1"/>
                      </a:solidFill>
                    </a:lnR>
                    <a:solidFill>
                      <a:srgbClr val="FF66CC">
                        <a:alpha val="46000"/>
                      </a:srgbClr>
                    </a:solidFill>
                  </a:tcPr>
                </a:tc>
                <a:extLst>
                  <a:ext uri="{0D108BD9-81ED-4DB2-BD59-A6C34878D82A}">
                    <a16:rowId xmlns:a16="http://schemas.microsoft.com/office/drawing/2014/main" val="3342687140"/>
                  </a:ext>
                </a:extLst>
              </a:tr>
              <a:tr h="921307">
                <a:tc>
                  <a:txBody>
                    <a:bodyPr/>
                    <a:lstStyle/>
                    <a:p>
                      <a:r>
                        <a:rPr lang="en-US" sz="1300" dirty="0">
                          <a:solidFill>
                            <a:schemeClr val="tx1"/>
                          </a:solidFill>
                        </a:rPr>
                        <a:t>C</a:t>
                      </a:r>
                      <a:r>
                        <a:rPr lang="en-GB" sz="1300" dirty="0" err="1">
                          <a:solidFill>
                            <a:schemeClr val="tx1"/>
                          </a:solidFill>
                        </a:rPr>
                        <a:t>ontinue</a:t>
                      </a:r>
                      <a:r>
                        <a:rPr lang="en-GB" sz="1300" dirty="0">
                          <a:solidFill>
                            <a:schemeClr val="tx1"/>
                          </a:solidFill>
                        </a:rPr>
                        <a:t> to resource and develop the outside classroom and plan specific challenges to be completed by all pupils. </a:t>
                      </a:r>
                    </a:p>
                  </a:txBody>
                  <a:tcPr>
                    <a:lnL w="12700" cap="flat" cmpd="sng" algn="ctr">
                      <a:solidFill>
                        <a:schemeClr val="tx1"/>
                      </a:solidFill>
                      <a:prstDash val="solid"/>
                      <a:round/>
                      <a:headEnd type="none" w="med" len="med"/>
                      <a:tailEnd type="none" w="med" len="med"/>
                    </a:lnL>
                    <a:solidFill>
                      <a:srgbClr val="FF99FF">
                        <a:alpha val="26000"/>
                      </a:srgbClr>
                    </a:solidFill>
                  </a:tcPr>
                </a:tc>
                <a:tc>
                  <a:txBody>
                    <a:bodyPr/>
                    <a:lstStyle/>
                    <a:p>
                      <a:r>
                        <a:rPr lang="en-GB" sz="1300" dirty="0">
                          <a:solidFill>
                            <a:schemeClr val="tx1"/>
                          </a:solidFill>
                        </a:rPr>
                        <a:t>Promote our outside classroom by talking to your child about what activities they have been doing there.  Send in any possible donations for use in the outside area when requested by staff. </a:t>
                      </a:r>
                    </a:p>
                  </a:txBody>
                  <a:tcPr>
                    <a:lnR w="12700" cap="flat" cmpd="sng" algn="ctr">
                      <a:solidFill>
                        <a:schemeClr val="tx1"/>
                      </a:solidFill>
                      <a:prstDash val="solid"/>
                      <a:round/>
                      <a:headEnd type="none" w="med" len="med"/>
                      <a:tailEnd type="none" w="med" len="med"/>
                    </a:lnR>
                    <a:solidFill>
                      <a:srgbClr val="FF99FF">
                        <a:alpha val="26000"/>
                      </a:srgbClr>
                    </a:solidFill>
                  </a:tcPr>
                </a:tc>
                <a:extLst>
                  <a:ext uri="{0D108BD9-81ED-4DB2-BD59-A6C34878D82A}">
                    <a16:rowId xmlns:a16="http://schemas.microsoft.com/office/drawing/2014/main" val="4242179050"/>
                  </a:ext>
                </a:extLst>
              </a:tr>
              <a:tr h="792076">
                <a:tc>
                  <a:txBody>
                    <a:bodyPr/>
                    <a:lstStyle/>
                    <a:p>
                      <a:r>
                        <a:rPr lang="en-GB" sz="1300" dirty="0">
                          <a:solidFill>
                            <a:schemeClr val="tx1"/>
                          </a:solidFill>
                        </a:rPr>
                        <a:t>Continue to develop the use of Class Dojo as a way of involving parents in their child’s learning journey. </a:t>
                      </a:r>
                      <a:endParaRPr lang="en-GB" sz="1300" dirty="0"/>
                    </a:p>
                  </a:txBody>
                  <a:tcPr>
                    <a:lnL w="12700" cap="flat" cmpd="sng" algn="ctr">
                      <a:solidFill>
                        <a:schemeClr val="tx1"/>
                      </a:solidFill>
                      <a:prstDash val="solid"/>
                      <a:round/>
                      <a:headEnd type="none" w="med" len="med"/>
                      <a:tailEnd type="none" w="med" len="med"/>
                    </a:lnL>
                    <a:lnB w="12700">
                      <a:solidFill>
                        <a:schemeClr val="tx1"/>
                      </a:solidFill>
                    </a:lnB>
                    <a:solidFill>
                      <a:srgbClr val="FF66CC">
                        <a:alpha val="46000"/>
                      </a:srgbClr>
                    </a:solidFill>
                  </a:tcPr>
                </a:tc>
                <a:tc>
                  <a:txBody>
                    <a:bodyPr/>
                    <a:lstStyle/>
                    <a:p>
                      <a:r>
                        <a:rPr lang="en-US" sz="1300" dirty="0"/>
                        <a:t>S</a:t>
                      </a:r>
                      <a:r>
                        <a:rPr lang="en-GB" sz="1300" dirty="0" err="1"/>
                        <a:t>ign</a:t>
                      </a:r>
                      <a:r>
                        <a:rPr lang="en-GB" sz="1300" dirty="0"/>
                        <a:t> up for Class Dojo.  Engage with the portfolio section of your child’s Dojo page to see what they have been getting up to at school. </a:t>
                      </a:r>
                    </a:p>
                  </a:txBody>
                  <a:tcPr>
                    <a:lnR w="12700" cap="flat" cmpd="sng" algn="ctr">
                      <a:solidFill>
                        <a:schemeClr val="tx1"/>
                      </a:solidFill>
                      <a:prstDash val="solid"/>
                      <a:round/>
                      <a:headEnd type="none" w="med" len="med"/>
                      <a:tailEnd type="none" w="med" len="med"/>
                    </a:lnR>
                    <a:lnB w="12700">
                      <a:solidFill>
                        <a:schemeClr val="tx1"/>
                      </a:solidFill>
                    </a:lnB>
                    <a:solidFill>
                      <a:srgbClr val="FF66CC">
                        <a:alpha val="46000"/>
                      </a:srgbClr>
                    </a:solidFill>
                  </a:tcPr>
                </a:tc>
                <a:extLst>
                  <a:ext uri="{0D108BD9-81ED-4DB2-BD59-A6C34878D82A}">
                    <a16:rowId xmlns:a16="http://schemas.microsoft.com/office/drawing/2014/main" val="2366467463"/>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1107742552"/>
              </p:ext>
            </p:extLst>
          </p:nvPr>
        </p:nvGraphicFramePr>
        <p:xfrm>
          <a:off x="390965" y="8843491"/>
          <a:ext cx="6777744" cy="1303223"/>
        </p:xfrm>
        <a:graphic>
          <a:graphicData uri="http://schemas.openxmlformats.org/drawingml/2006/table">
            <a:tbl>
              <a:tblPr firstRow="1" bandRow="1">
                <a:tableStyleId>{93296810-A885-4BE3-A3E7-6D5BEEA58F35}</a:tableStyleId>
              </a:tblPr>
              <a:tblGrid>
                <a:gridCol w="1694436">
                  <a:extLst>
                    <a:ext uri="{9D8B030D-6E8A-4147-A177-3AD203B41FA5}">
                      <a16:colId xmlns:a16="http://schemas.microsoft.com/office/drawing/2014/main" val="2999356556"/>
                    </a:ext>
                  </a:extLst>
                </a:gridCol>
                <a:gridCol w="1694436">
                  <a:extLst>
                    <a:ext uri="{9D8B030D-6E8A-4147-A177-3AD203B41FA5}">
                      <a16:colId xmlns:a16="http://schemas.microsoft.com/office/drawing/2014/main" val="2786541850"/>
                    </a:ext>
                  </a:extLst>
                </a:gridCol>
                <a:gridCol w="1694436">
                  <a:extLst>
                    <a:ext uri="{9D8B030D-6E8A-4147-A177-3AD203B41FA5}">
                      <a16:colId xmlns:a16="http://schemas.microsoft.com/office/drawing/2014/main" val="2787913453"/>
                    </a:ext>
                  </a:extLst>
                </a:gridCol>
                <a:gridCol w="1694436">
                  <a:extLst>
                    <a:ext uri="{9D8B030D-6E8A-4147-A177-3AD203B41FA5}">
                      <a16:colId xmlns:a16="http://schemas.microsoft.com/office/drawing/2014/main" val="4248202424"/>
                    </a:ext>
                  </a:extLst>
                </a:gridCol>
              </a:tblGrid>
              <a:tr h="373361">
                <a:tc gridSpan="4">
                  <a:txBody>
                    <a:bodyPr/>
                    <a:lstStyle/>
                    <a:p>
                      <a:r>
                        <a:rPr lang="en-GB" dirty="0"/>
                        <a:t>Which</a:t>
                      </a:r>
                      <a:r>
                        <a:rPr lang="en-GB" baseline="0" dirty="0"/>
                        <a:t> leaders will make this happen?</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CC0099"/>
                    </a:solidFill>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2077830840"/>
                  </a:ext>
                </a:extLst>
              </a:tr>
              <a:tr h="929862">
                <a:tc>
                  <a:txBody>
                    <a:bodyPr/>
                    <a:lstStyle/>
                    <a:p>
                      <a:pPr algn="ctr"/>
                      <a:r>
                        <a:rPr lang="en-GB" dirty="0"/>
                        <a:t>Mrs Hambleton</a:t>
                      </a:r>
                      <a:endParaRPr lang="en-GB" baseline="0" dirty="0"/>
                    </a:p>
                    <a:p>
                      <a:pPr algn="ctr"/>
                      <a:r>
                        <a:rPr lang="en-GB" sz="1000" baseline="0" dirty="0"/>
                        <a:t>(Headteacher)</a:t>
                      </a:r>
                      <a:endParaRPr lang="en-GB" sz="1000" dirty="0"/>
                    </a:p>
                  </a:txBody>
                  <a:tcPr>
                    <a:lnL w="12700" cap="flat" cmpd="sng" algn="ctr">
                      <a:solidFill>
                        <a:schemeClr val="tx1"/>
                      </a:solidFill>
                      <a:prstDash val="solid"/>
                      <a:round/>
                      <a:headEnd type="none" w="med" len="med"/>
                      <a:tailEnd type="none" w="med" len="med"/>
                    </a:lnL>
                    <a:solidFill>
                      <a:srgbClr val="FF66CC">
                        <a:alpha val="46000"/>
                      </a:srgbClr>
                    </a:solidFill>
                  </a:tcPr>
                </a:tc>
                <a:tc>
                  <a:txBody>
                    <a:bodyPr/>
                    <a:lstStyle/>
                    <a:p>
                      <a:pPr algn="ctr"/>
                      <a:r>
                        <a:rPr lang="en-GB" sz="1400" dirty="0"/>
                        <a:t>Mrs Levesley </a:t>
                      </a:r>
                    </a:p>
                    <a:p>
                      <a:pPr lvl="0" algn="ctr">
                        <a:buNone/>
                      </a:pPr>
                      <a:r>
                        <a:rPr lang="en-GB" sz="1000" dirty="0"/>
                        <a:t>(EYFS Phase Leader)</a:t>
                      </a:r>
                    </a:p>
                    <a:p>
                      <a:pPr algn="ctr"/>
                      <a:endParaRPr lang="en-GB" sz="1000" dirty="0"/>
                    </a:p>
                  </a:txBody>
                  <a:tcPr>
                    <a:solidFill>
                      <a:srgbClr val="FF66CC">
                        <a:alpha val="46000"/>
                      </a:srgbClr>
                    </a:solidFill>
                  </a:tcPr>
                </a:tc>
                <a:tc>
                  <a:txBody>
                    <a:bodyPr/>
                    <a:lstStyle/>
                    <a:p>
                      <a:pPr algn="ctr"/>
                      <a:r>
                        <a:rPr lang="en-GB" dirty="0"/>
                        <a:t>Miss Deacon</a:t>
                      </a:r>
                    </a:p>
                    <a:p>
                      <a:pPr lvl="0" algn="ctr">
                        <a:buNone/>
                      </a:pPr>
                      <a:r>
                        <a:rPr lang="en-GB" sz="1000" dirty="0"/>
                        <a:t>(EYFS Class Teacher)</a:t>
                      </a:r>
                    </a:p>
                  </a:txBody>
                  <a:tcPr>
                    <a:solidFill>
                      <a:srgbClr val="FF66CC">
                        <a:alpha val="46000"/>
                      </a:srgbClr>
                    </a:solidFill>
                  </a:tcPr>
                </a:tc>
                <a:tc>
                  <a:txBody>
                    <a:bodyPr/>
                    <a:lstStyle/>
                    <a:p>
                      <a:pPr algn="ctr"/>
                      <a:r>
                        <a:rPr lang="en-US" sz="1400" dirty="0" err="1"/>
                        <a:t>Mr</a:t>
                      </a:r>
                      <a:r>
                        <a:rPr lang="en-US" sz="1400" dirty="0"/>
                        <a:t> Wilkins</a:t>
                      </a:r>
                    </a:p>
                    <a:p>
                      <a:pPr algn="ctr"/>
                      <a:r>
                        <a:rPr lang="en-US" sz="1000" dirty="0"/>
                        <a:t>(Teaching &amp; Learning Lead)</a:t>
                      </a:r>
                      <a:endParaRPr lang="en-GB" sz="1000" dirty="0"/>
                    </a:p>
                    <a:p>
                      <a:pPr algn="ctr"/>
                      <a:endParaRPr lang="en-GB" sz="1100" dirty="0"/>
                    </a:p>
                    <a:p>
                      <a:pPr algn="ctr"/>
                      <a:endParaRPr lang="en-GB" sz="1100" dirty="0"/>
                    </a:p>
                  </a:txBody>
                  <a:tcPr>
                    <a:lnR w="12700" cap="flat" cmpd="sng" algn="ctr">
                      <a:solidFill>
                        <a:schemeClr val="tx1"/>
                      </a:solidFill>
                      <a:prstDash val="solid"/>
                      <a:round/>
                      <a:headEnd type="none" w="med" len="med"/>
                      <a:tailEnd type="none" w="med" len="med"/>
                    </a:lnR>
                    <a:solidFill>
                      <a:srgbClr val="FF66CC">
                        <a:alpha val="46000"/>
                      </a:srgbClr>
                    </a:solidFill>
                  </a:tcPr>
                </a:tc>
                <a:extLst>
                  <a:ext uri="{0D108BD9-81ED-4DB2-BD59-A6C34878D82A}">
                    <a16:rowId xmlns:a16="http://schemas.microsoft.com/office/drawing/2014/main" val="4220769789"/>
                  </a:ext>
                </a:extLst>
              </a:tr>
            </a:tbl>
          </a:graphicData>
        </a:graphic>
      </p:graphicFrame>
      <p:pic>
        <p:nvPicPr>
          <p:cNvPr id="15" name="Picture 14" descr="LPSlogo_landscape_Col">
            <a:extLst>
              <a:ext uri="{FF2B5EF4-FFF2-40B4-BE49-F238E27FC236}">
                <a16:creationId xmlns:a16="http://schemas.microsoft.com/office/drawing/2014/main" id="{7B976DEA-552C-422A-9514-A6773A7DD9C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295331" y="423282"/>
            <a:ext cx="1769797" cy="886903"/>
          </a:xfrm>
          <a:prstGeom prst="rect">
            <a:avLst/>
          </a:prstGeom>
          <a:noFill/>
          <a:ln>
            <a:noFill/>
          </a:ln>
        </p:spPr>
      </p:pic>
      <p:graphicFrame>
        <p:nvGraphicFramePr>
          <p:cNvPr id="9" name="Table 8">
            <a:extLst>
              <a:ext uri="{FF2B5EF4-FFF2-40B4-BE49-F238E27FC236}">
                <a16:creationId xmlns:a16="http://schemas.microsoft.com/office/drawing/2014/main" id="{0512DF22-7FF5-D356-CB05-7ED94DC1D852}"/>
              </a:ext>
            </a:extLst>
          </p:cNvPr>
          <p:cNvGraphicFramePr>
            <a:graphicFrameLocks noGrp="1"/>
          </p:cNvGraphicFramePr>
          <p:nvPr>
            <p:extLst>
              <p:ext uri="{D42A27DB-BD31-4B8C-83A1-F6EECF244321}">
                <p14:modId xmlns:p14="http://schemas.microsoft.com/office/powerpoint/2010/main" val="1815157522"/>
              </p:ext>
            </p:extLst>
          </p:nvPr>
        </p:nvGraphicFramePr>
        <p:xfrm>
          <a:off x="366047" y="6668931"/>
          <a:ext cx="6796261" cy="2030435"/>
        </p:xfrm>
        <a:graphic>
          <a:graphicData uri="http://schemas.openxmlformats.org/drawingml/2006/table">
            <a:tbl>
              <a:tblPr firstRow="1" bandRow="1">
                <a:tableStyleId>{5C22544A-7EE6-4342-B048-85BDC9FD1C3A}</a:tableStyleId>
              </a:tblPr>
              <a:tblGrid>
                <a:gridCol w="6796261">
                  <a:extLst>
                    <a:ext uri="{9D8B030D-6E8A-4147-A177-3AD203B41FA5}">
                      <a16:colId xmlns:a16="http://schemas.microsoft.com/office/drawing/2014/main" val="1088301611"/>
                    </a:ext>
                  </a:extLst>
                </a:gridCol>
              </a:tblGrid>
              <a:tr h="366429">
                <a:tc>
                  <a:txBody>
                    <a:bodyPr/>
                    <a:lstStyle/>
                    <a:p>
                      <a:pPr lvl="0">
                        <a:buNone/>
                      </a:pPr>
                      <a:r>
                        <a:rPr lang="en-US" sz="1400" dirty="0"/>
                        <a:t>We will know we have been successful when...</a:t>
                      </a:r>
                    </a:p>
                  </a:txBody>
                  <a:tcPr>
                    <a:lnL w="12700">
                      <a:solidFill>
                        <a:schemeClr val="tx1"/>
                      </a:solidFill>
                    </a:lnL>
                    <a:lnR w="12700">
                      <a:solidFill>
                        <a:schemeClr val="tx1"/>
                      </a:solidFill>
                    </a:lnR>
                    <a:lnT w="12700">
                      <a:solidFill>
                        <a:schemeClr val="tx1"/>
                      </a:solidFill>
                    </a:lnT>
                    <a:solidFill>
                      <a:srgbClr val="CC0099"/>
                    </a:solidFill>
                  </a:tcPr>
                </a:tc>
                <a:extLst>
                  <a:ext uri="{0D108BD9-81ED-4DB2-BD59-A6C34878D82A}">
                    <a16:rowId xmlns:a16="http://schemas.microsoft.com/office/drawing/2014/main" val="495573443"/>
                  </a:ext>
                </a:extLst>
              </a:tr>
              <a:tr h="489103">
                <a:tc>
                  <a:txBody>
                    <a:bodyPr/>
                    <a:lstStyle/>
                    <a:p>
                      <a:pPr lvl="0">
                        <a:buNone/>
                      </a:pPr>
                      <a:r>
                        <a:rPr lang="en-US" sz="1300" dirty="0"/>
                        <a:t>Subject leaders and EYFS staff can readily access and discuss evidence of all areas of learning in EYFS.</a:t>
                      </a:r>
                    </a:p>
                  </a:txBody>
                  <a:tcPr>
                    <a:lnL w="12700">
                      <a:solidFill>
                        <a:schemeClr val="tx1"/>
                      </a:solidFill>
                    </a:lnL>
                    <a:lnR w="12700">
                      <a:solidFill>
                        <a:schemeClr val="tx1"/>
                      </a:solidFill>
                    </a:lnR>
                    <a:solidFill>
                      <a:srgbClr val="FF66CC">
                        <a:alpha val="46000"/>
                      </a:srgbClr>
                    </a:solidFill>
                  </a:tcPr>
                </a:tc>
                <a:extLst>
                  <a:ext uri="{0D108BD9-81ED-4DB2-BD59-A6C34878D82A}">
                    <a16:rowId xmlns:a16="http://schemas.microsoft.com/office/drawing/2014/main" val="518410460"/>
                  </a:ext>
                </a:extLst>
              </a:tr>
              <a:tr h="403072">
                <a:tc>
                  <a:txBody>
                    <a:bodyPr/>
                    <a:lstStyle/>
                    <a:p>
                      <a:pPr marL="0" marR="0" lvl="0" indent="0" algn="l" defTabSz="755934" rtl="0" eaLnBrk="1" fontAlgn="auto" latinLnBrk="0" hangingPunct="1">
                        <a:lnSpc>
                          <a:spcPct val="100000"/>
                        </a:lnSpc>
                        <a:spcBef>
                          <a:spcPts val="0"/>
                        </a:spcBef>
                        <a:spcAft>
                          <a:spcPts val="0"/>
                        </a:spcAft>
                        <a:buClrTx/>
                        <a:buSzTx/>
                        <a:buFontTx/>
                        <a:buNone/>
                        <a:tabLst/>
                        <a:defRPr/>
                      </a:pPr>
                      <a:r>
                        <a:rPr lang="en-GB" sz="1300" b="0" i="0" u="none" strike="noStrike" noProof="0" dirty="0">
                          <a:solidFill>
                            <a:srgbClr val="000000"/>
                          </a:solidFill>
                          <a:latin typeface="+mn-lt"/>
                        </a:rPr>
                        <a:t>All children are accessing the outside classroom in a sustained and appropriate way, through the completion of weekly challenges.  </a:t>
                      </a:r>
                      <a:endParaRPr lang="en-US" sz="1300" dirty="0"/>
                    </a:p>
                    <a:p>
                      <a:pPr lvl="0">
                        <a:buNone/>
                      </a:pPr>
                      <a:endParaRPr lang="en-US" sz="1300" dirty="0"/>
                    </a:p>
                  </a:txBody>
                  <a:tcPr>
                    <a:lnL w="12700">
                      <a:solidFill>
                        <a:schemeClr val="tx1"/>
                      </a:solidFill>
                    </a:lnL>
                    <a:lnR w="12700">
                      <a:solidFill>
                        <a:schemeClr val="tx1"/>
                      </a:solidFill>
                    </a:lnR>
                    <a:solidFill>
                      <a:srgbClr val="FF99FF">
                        <a:alpha val="26000"/>
                      </a:srgbClr>
                    </a:solidFill>
                  </a:tcPr>
                </a:tc>
                <a:extLst>
                  <a:ext uri="{0D108BD9-81ED-4DB2-BD59-A6C34878D82A}">
                    <a16:rowId xmlns:a16="http://schemas.microsoft.com/office/drawing/2014/main" val="916229412"/>
                  </a:ext>
                </a:extLst>
              </a:tr>
              <a:tr h="489103">
                <a:tc>
                  <a:txBody>
                    <a:bodyPr/>
                    <a:lstStyle/>
                    <a:p>
                      <a:pPr lvl="0">
                        <a:buNone/>
                      </a:pPr>
                      <a:r>
                        <a:rPr lang="en-US" sz="1300" dirty="0"/>
                        <a:t>All staff, parents and children are actively engaging with the use of the Class Dojo portfolios.</a:t>
                      </a:r>
                    </a:p>
                  </a:txBody>
                  <a:tcPr>
                    <a:lnL w="12700">
                      <a:solidFill>
                        <a:schemeClr val="tx1"/>
                      </a:solidFill>
                    </a:lnL>
                    <a:lnR w="12700">
                      <a:solidFill>
                        <a:schemeClr val="tx1"/>
                      </a:solidFill>
                    </a:lnR>
                    <a:lnB w="12700">
                      <a:solidFill>
                        <a:schemeClr val="tx1"/>
                      </a:solidFill>
                    </a:lnB>
                    <a:solidFill>
                      <a:srgbClr val="FF66CC">
                        <a:alpha val="46000"/>
                      </a:srgbClr>
                    </a:solidFill>
                  </a:tcPr>
                </a:tc>
                <a:extLst>
                  <a:ext uri="{0D108BD9-81ED-4DB2-BD59-A6C34878D82A}">
                    <a16:rowId xmlns:a16="http://schemas.microsoft.com/office/drawing/2014/main" val="2692157770"/>
                  </a:ext>
                </a:extLst>
              </a:tr>
            </a:tbl>
          </a:graphicData>
        </a:graphic>
      </p:graphicFrame>
    </p:spTree>
    <p:extLst>
      <p:ext uri="{BB962C8B-B14F-4D97-AF65-F5344CB8AC3E}">
        <p14:creationId xmlns:p14="http://schemas.microsoft.com/office/powerpoint/2010/main" val="283202194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4023</TotalTime>
  <Words>351</Words>
  <Application>Microsoft Office PowerPoint</Application>
  <PresentationFormat>Custom</PresentationFormat>
  <Paragraphs>27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Franklin Gothic Demi Cond</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 Jones</dc:creator>
  <cp:lastModifiedBy>Karen Hambleton</cp:lastModifiedBy>
  <cp:revision>365</cp:revision>
  <cp:lastPrinted>2024-10-02T12:37:55Z</cp:lastPrinted>
  <dcterms:created xsi:type="dcterms:W3CDTF">2021-03-22T20:47:52Z</dcterms:created>
  <dcterms:modified xsi:type="dcterms:W3CDTF">2024-10-02T12:37:58Z</dcterms:modified>
</cp:coreProperties>
</file>