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68"/>
  </p:normalViewPr>
  <p:slideViewPr>
    <p:cSldViewPr snapToGrid="0">
      <p:cViewPr varScale="1">
        <p:scale>
          <a:sx n="68" d="100"/>
          <a:sy n="68" d="100"/>
        </p:scale>
        <p:origin x="10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ambleton" userId="4ba7ec75-eb34-40af-af4a-b76349000f53" providerId="ADAL" clId="{D92B83B8-CBE5-4B8B-A8B9-910E9490D8BB}"/>
    <pc:docChg chg="undo custSel modSld">
      <pc:chgData name="Karen Hambleton" userId="4ba7ec75-eb34-40af-af4a-b76349000f53" providerId="ADAL" clId="{D92B83B8-CBE5-4B8B-A8B9-910E9490D8BB}" dt="2024-04-08T12:14:14.993" v="548"/>
      <pc:docMkLst>
        <pc:docMk/>
      </pc:docMkLst>
      <pc:sldChg chg="addSp delSp modSp">
        <pc:chgData name="Karen Hambleton" userId="4ba7ec75-eb34-40af-af4a-b76349000f53" providerId="ADAL" clId="{D92B83B8-CBE5-4B8B-A8B9-910E9490D8BB}" dt="2024-04-08T12:14:14.993" v="548"/>
        <pc:sldMkLst>
          <pc:docMk/>
          <pc:sldMk cId="1999367308" sldId="256"/>
        </pc:sldMkLst>
        <pc:spChg chg="add del mod">
          <ac:chgData name="Karen Hambleton" userId="4ba7ec75-eb34-40af-af4a-b76349000f53" providerId="ADAL" clId="{D92B83B8-CBE5-4B8B-A8B9-910E9490D8BB}" dt="2024-04-08T12:09:35.301" v="535" actId="478"/>
          <ac:spMkLst>
            <pc:docMk/>
            <pc:sldMk cId="1999367308" sldId="256"/>
            <ac:spMk id="6" creationId="{0308B06C-E46B-4070-AC33-D4166D8F6F7B}"/>
          </ac:spMkLst>
        </pc:spChg>
        <pc:spChg chg="mod">
          <ac:chgData name="Karen Hambleton" userId="4ba7ec75-eb34-40af-af4a-b76349000f53" providerId="ADAL" clId="{D92B83B8-CBE5-4B8B-A8B9-910E9490D8BB}" dt="2024-04-08T12:07:19.362" v="531" actId="20577"/>
          <ac:spMkLst>
            <pc:docMk/>
            <pc:sldMk cId="1999367308" sldId="256"/>
            <ac:spMk id="11" creationId="{9E1DA92F-6F2A-5215-EF2E-56A8ADFE4015}"/>
          </ac:spMkLst>
        </pc:spChg>
        <pc:spChg chg="mod">
          <ac:chgData name="Karen Hambleton" userId="4ba7ec75-eb34-40af-af4a-b76349000f53" providerId="ADAL" clId="{D92B83B8-CBE5-4B8B-A8B9-910E9490D8BB}" dt="2024-04-08T12:14:14.359" v="547" actId="1076"/>
          <ac:spMkLst>
            <pc:docMk/>
            <pc:sldMk cId="1999367308" sldId="256"/>
            <ac:spMk id="12" creationId="{45868CD5-F7F7-0F42-9C55-4B8C38ABD2FD}"/>
          </ac:spMkLst>
        </pc:spChg>
        <pc:spChg chg="mod">
          <ac:chgData name="Karen Hambleton" userId="4ba7ec75-eb34-40af-af4a-b76349000f53" providerId="ADAL" clId="{D92B83B8-CBE5-4B8B-A8B9-910E9490D8BB}" dt="2024-04-08T12:05:15.121" v="241" actId="20577"/>
          <ac:spMkLst>
            <pc:docMk/>
            <pc:sldMk cId="1999367308" sldId="256"/>
            <ac:spMk id="16" creationId="{503E870D-F4AA-DA0C-6F51-800E6B3D1438}"/>
          </ac:spMkLst>
        </pc:spChg>
        <pc:picChg chg="add mod">
          <ac:chgData name="Karen Hambleton" userId="4ba7ec75-eb34-40af-af4a-b76349000f53" providerId="ADAL" clId="{D92B83B8-CBE5-4B8B-A8B9-910E9490D8BB}" dt="2024-04-08T12:10:05.436" v="542" actId="1076"/>
          <ac:picMkLst>
            <pc:docMk/>
            <pc:sldMk cId="1999367308" sldId="256"/>
            <ac:picMk id="3" creationId="{78131061-0539-40AC-9F55-475521E13834}"/>
          </ac:picMkLst>
        </pc:picChg>
        <pc:picChg chg="del">
          <ac:chgData name="Karen Hambleton" userId="4ba7ec75-eb34-40af-af4a-b76349000f53" providerId="ADAL" clId="{D92B83B8-CBE5-4B8B-A8B9-910E9490D8BB}" dt="2024-04-08T12:03:36.913" v="147" actId="478"/>
          <ac:picMkLst>
            <pc:docMk/>
            <pc:sldMk cId="1999367308" sldId="256"/>
            <ac:picMk id="18" creationId="{E05C623C-13ED-431F-92BE-06FEE42A2D91}"/>
          </ac:picMkLst>
        </pc:picChg>
        <pc:picChg chg="add del mod">
          <ac:chgData name="Karen Hambleton" userId="4ba7ec75-eb34-40af-af4a-b76349000f53" providerId="ADAL" clId="{D92B83B8-CBE5-4B8B-A8B9-910E9490D8BB}" dt="2024-04-08T12:14:14.993" v="548"/>
          <ac:picMkLst>
            <pc:docMk/>
            <pc:sldMk cId="1999367308" sldId="256"/>
            <ac:picMk id="1026" creationId="{6347ECE4-D0FB-4E95-9CF3-BCE62E76B467}"/>
          </ac:picMkLst>
        </pc:picChg>
      </pc:sldChg>
    </pc:docChg>
  </pc:docChgLst>
  <pc:docChgLst>
    <pc:chgData name="Karen Hambleton" userId="4ba7ec75-eb34-40af-af4a-b76349000f53" providerId="ADAL" clId="{A43774D5-6E16-4448-AEC0-53A1236F0DA5}"/>
    <pc:docChg chg="custSel modSld">
      <pc:chgData name="Karen Hambleton" userId="4ba7ec75-eb34-40af-af4a-b76349000f53" providerId="ADAL" clId="{A43774D5-6E16-4448-AEC0-53A1236F0DA5}" dt="2024-04-19T10:12:19.974" v="662" actId="1076"/>
      <pc:docMkLst>
        <pc:docMk/>
      </pc:docMkLst>
      <pc:sldChg chg="addSp delSp modSp">
        <pc:chgData name="Karen Hambleton" userId="4ba7ec75-eb34-40af-af4a-b76349000f53" providerId="ADAL" clId="{A43774D5-6E16-4448-AEC0-53A1236F0DA5}" dt="2024-04-19T10:12:19.974" v="662" actId="1076"/>
        <pc:sldMkLst>
          <pc:docMk/>
          <pc:sldMk cId="1999367308" sldId="256"/>
        </pc:sldMkLst>
        <pc:spChg chg="add mod">
          <ac:chgData name="Karen Hambleton" userId="4ba7ec75-eb34-40af-af4a-b76349000f53" providerId="ADAL" clId="{A43774D5-6E16-4448-AEC0-53A1236F0DA5}" dt="2024-04-18T10:42:02.192" v="647" actId="20577"/>
          <ac:spMkLst>
            <pc:docMk/>
            <pc:sldMk cId="1999367308" sldId="256"/>
            <ac:spMk id="2" creationId="{F0DDF68D-9D6D-42CC-9C6B-F759065C4FAD}"/>
          </ac:spMkLst>
        </pc:spChg>
        <pc:spChg chg="mod">
          <ac:chgData name="Karen Hambleton" userId="4ba7ec75-eb34-40af-af4a-b76349000f53" providerId="ADAL" clId="{A43774D5-6E16-4448-AEC0-53A1236F0DA5}" dt="2024-04-19T10:12:15.439" v="660" actId="20577"/>
          <ac:spMkLst>
            <pc:docMk/>
            <pc:sldMk cId="1999367308" sldId="256"/>
            <ac:spMk id="12" creationId="{45868CD5-F7F7-0F42-9C55-4B8C38ABD2FD}"/>
          </ac:spMkLst>
        </pc:spChg>
        <pc:spChg chg="del mod">
          <ac:chgData name="Karen Hambleton" userId="4ba7ec75-eb34-40af-af4a-b76349000f53" providerId="ADAL" clId="{A43774D5-6E16-4448-AEC0-53A1236F0DA5}" dt="2024-04-19T10:11:50.061" v="655" actId="478"/>
          <ac:spMkLst>
            <pc:docMk/>
            <pc:sldMk cId="1999367308" sldId="256"/>
            <ac:spMk id="14" creationId="{B776A154-A09A-572D-0E43-F90F7845C97F}"/>
          </ac:spMkLst>
        </pc:spChg>
        <pc:graphicFrameChg chg="del">
          <ac:chgData name="Karen Hambleton" userId="4ba7ec75-eb34-40af-af4a-b76349000f53" providerId="ADAL" clId="{A43774D5-6E16-4448-AEC0-53A1236F0DA5}" dt="2024-04-19T10:11:23.712" v="648" actId="478"/>
          <ac:graphicFrameMkLst>
            <pc:docMk/>
            <pc:sldMk cId="1999367308" sldId="256"/>
            <ac:graphicFrameMk id="10" creationId="{95BA4B71-D263-6ADC-1DCE-0E0894B9AC78}"/>
          </ac:graphicFrameMkLst>
        </pc:graphicFrameChg>
        <pc:picChg chg="mod">
          <ac:chgData name="Karen Hambleton" userId="4ba7ec75-eb34-40af-af4a-b76349000f53" providerId="ADAL" clId="{A43774D5-6E16-4448-AEC0-53A1236F0DA5}" dt="2024-04-19T10:12:19.974" v="662" actId="1076"/>
          <ac:picMkLst>
            <pc:docMk/>
            <pc:sldMk cId="1999367308" sldId="256"/>
            <ac:picMk id="3" creationId="{78131061-0539-40AC-9F55-475521E13834}"/>
          </ac:picMkLst>
        </pc:picChg>
        <pc:picChg chg="add mod">
          <ac:chgData name="Karen Hambleton" userId="4ba7ec75-eb34-40af-af4a-b76349000f53" providerId="ADAL" clId="{A43774D5-6E16-4448-AEC0-53A1236F0DA5}" dt="2024-04-19T10:11:57.802" v="657" actId="14100"/>
          <ac:picMkLst>
            <pc:docMk/>
            <pc:sldMk cId="1999367308" sldId="256"/>
            <ac:picMk id="6" creationId="{94275E01-FE21-4FDD-AA2F-6BF536A103A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5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762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345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974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733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478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113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0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190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9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62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6C3E5-89A9-744E-91B7-167C19757F48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85411-6001-4545-8573-EE9E7DC8A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44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suny-oneonta-education106/chapter/9-4-childhood-trauma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C5E7F4A-86B1-82B8-81FD-31191C43B8C7}"/>
              </a:ext>
            </a:extLst>
          </p:cNvPr>
          <p:cNvSpPr txBox="1">
            <a:spLocks/>
          </p:cNvSpPr>
          <p:nvPr/>
        </p:nvSpPr>
        <p:spPr>
          <a:xfrm>
            <a:off x="85837" y="3895766"/>
            <a:ext cx="4631029" cy="116955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Data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Data on Pupils wellbeing is collected three times a year through the </a:t>
            </a:r>
            <a:r>
              <a:rPr lang="en-GB" sz="10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Leuvan’s</a:t>
            </a:r>
            <a:r>
              <a:rPr lang="en-GB" sz="10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Scale. This is recording on INSIGHT to enable staff to monitor and analyse patterns and groups across school.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Strengths and Difficulties Questionnaire completed to analyse area of concern and select appropriate support.</a:t>
            </a:r>
            <a:endParaRPr lang="en-GB" sz="10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401A9D-7E45-A384-4E68-428087829361}"/>
              </a:ext>
            </a:extLst>
          </p:cNvPr>
          <p:cNvSpPr txBox="1"/>
          <p:nvPr/>
        </p:nvSpPr>
        <p:spPr>
          <a:xfrm>
            <a:off x="85837" y="136464"/>
            <a:ext cx="4711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Summary: </a:t>
            </a:r>
            <a:r>
              <a:rPr lang="en-GB" b="1" dirty="0">
                <a:solidFill>
                  <a:srgbClr val="00B050"/>
                </a:solidFill>
              </a:rPr>
              <a:t>Mental Health &amp; well being of pupils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1DA92F-6F2A-5215-EF2E-56A8ADFE4015}"/>
              </a:ext>
            </a:extLst>
          </p:cNvPr>
          <p:cNvSpPr txBox="1">
            <a:spLocks/>
          </p:cNvSpPr>
          <p:nvPr/>
        </p:nvSpPr>
        <p:spPr>
          <a:xfrm>
            <a:off x="4441765" y="5043474"/>
            <a:ext cx="5367726" cy="163121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Impact</a:t>
            </a:r>
            <a:endParaRPr lang="en-GB" sz="1000" b="1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Link between sense of belonging and attendance – 90% families feel valued, 98% feel valued as an individual, 97% feel included.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98% of pupils say the school encourages them to consider their mental health and wellbeing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98% feel 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100% know there is a adult to talk to in school with worries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Significant neurodiversity is very well supported across school.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No significant behaviours – no exclusions – referrals to Transform Enhanced Panel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Other schools offered support from Lawn within the Trust.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868CD5-F7F7-0F42-9C55-4B8C38ABD2FD}"/>
              </a:ext>
            </a:extLst>
          </p:cNvPr>
          <p:cNvSpPr txBox="1">
            <a:spLocks/>
          </p:cNvSpPr>
          <p:nvPr/>
        </p:nvSpPr>
        <p:spPr>
          <a:xfrm>
            <a:off x="5295694" y="138280"/>
            <a:ext cx="3593237" cy="486287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Universal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Use of a key adult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Safe spaces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Sensory breaks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Mindfullness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PSHE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Physical activity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Forest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Pretend Play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Creative outlets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Gardening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Pupil responsibilities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Targeted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ELSA activities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Drawing and Talking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Emotions Coaching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Zones of Regulation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CBT based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Sensory Circuits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Sensory Integration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Lego Therapy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Social Stories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Specialist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Drawing and Talking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Art Therapist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Early Help/TAF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OT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Life Story work – Social Care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E20C0E-648A-3988-29A9-017157AC31E2}"/>
              </a:ext>
            </a:extLst>
          </p:cNvPr>
          <p:cNvSpPr txBox="1">
            <a:spLocks/>
          </p:cNvSpPr>
          <p:nvPr/>
        </p:nvSpPr>
        <p:spPr>
          <a:xfrm>
            <a:off x="270138" y="2264550"/>
            <a:ext cx="4563576" cy="163121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Support Available for pupils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Support at 3 tiers: Universal, Targeted, Specialist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SEMH team around the child meetings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Direct work with Learning Mentors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Direct work with ELSA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Referral to external professionals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Referral to Local Authority Services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SPOA referrals when mental health and wellbeing is linked to SEND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Parent support from Learning Mentor/ELSA/HT/SENDCO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Bridge the Gap – family support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3E870D-F4AA-DA0C-6F51-800E6B3D1438}"/>
              </a:ext>
            </a:extLst>
          </p:cNvPr>
          <p:cNvSpPr txBox="1">
            <a:spLocks/>
          </p:cNvSpPr>
          <p:nvPr/>
        </p:nvSpPr>
        <p:spPr>
          <a:xfrm>
            <a:off x="85837" y="479446"/>
            <a:ext cx="5029475" cy="1785104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School Approach</a:t>
            </a:r>
          </a:p>
          <a:p>
            <a:pPr algn="just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Our values cover all aspects of mental health &amp; wellbeing. These values are lived-out by the whole community and are embedded within the fibre of the school. Positive mental health and wellbeing is the core of healthy pupils and is a high priority for the whole school community. The school uses a relational, restorative approach to support wellbeing. The staff are all Trauma and Attachment Trained.  </a:t>
            </a:r>
            <a:r>
              <a:rPr lang="en-GB" sz="1000" u="sng" dirty="0">
                <a:latin typeface="Calibri" panose="020F0502020204030204" pitchFamily="34" charset="0"/>
                <a:cs typeface="Calibri" panose="020F0502020204030204" pitchFamily="34" charset="0"/>
              </a:rPr>
              <a:t>Belonging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is the key driver to wellbeing.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Wellbeing Leader/Mental Health Trained – Jo O’Hare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Mental Health Trained: Amy Williamson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ELSA: Jo O’Hare &amp; Nicola Severn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Drawing and Talking: Jo O’Hare (advanced) &amp; Nicola Severn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31061-0539-40AC-9F55-475521E13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55768" y="2572928"/>
            <a:ext cx="3053723" cy="1991027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F0DDF68D-9D6D-42CC-9C6B-F759065C4FAD}"/>
              </a:ext>
            </a:extLst>
          </p:cNvPr>
          <p:cNvSpPr/>
          <p:nvPr/>
        </p:nvSpPr>
        <p:spPr>
          <a:xfrm>
            <a:off x="6766440" y="69273"/>
            <a:ext cx="3053723" cy="2127172"/>
          </a:xfrm>
          <a:prstGeom prst="wedgeRoundRectCallou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/>
          </a:p>
          <a:p>
            <a:pPr algn="ctr"/>
            <a:r>
              <a:rPr lang="en-GB" sz="1000"/>
              <a:t>‘</a:t>
            </a:r>
            <a:r>
              <a:rPr lang="en-GB" sz="1000" dirty="0"/>
              <a:t>We have PSHE lessons which teaches you about how to take care of yourself and others’</a:t>
            </a:r>
          </a:p>
          <a:p>
            <a:pPr algn="ctr"/>
            <a:r>
              <a:rPr lang="en-GB" sz="1000" dirty="0"/>
              <a:t>‘Sometimes we have Wellbeing Wednesday’s and we talk about it in collective worship’</a:t>
            </a:r>
          </a:p>
          <a:p>
            <a:pPr algn="ctr"/>
            <a:r>
              <a:rPr lang="en-GB" sz="1000" dirty="0"/>
              <a:t>PE helps us to stay mentally fit rather than being indoors all the time’</a:t>
            </a:r>
          </a:p>
          <a:p>
            <a:pPr algn="ctr"/>
            <a:r>
              <a:rPr lang="en-GB" sz="1000" dirty="0"/>
              <a:t>‘Teaches us to eat healthy helps our wellbeing’</a:t>
            </a:r>
          </a:p>
          <a:p>
            <a:pPr algn="ctr"/>
            <a:r>
              <a:rPr lang="en-GB" sz="1000" dirty="0"/>
              <a:t>‘Mrs O’Hare and Mrs Severn help us if we need additional support’</a:t>
            </a:r>
          </a:p>
          <a:p>
            <a:pPr algn="ctr"/>
            <a:r>
              <a:rPr lang="en-GB" sz="1000" dirty="0"/>
              <a:t>‘Our norms and values ensures we are healthy, happy and safe which helps our mental health’</a:t>
            </a:r>
          </a:p>
          <a:p>
            <a:pPr algn="ctr"/>
            <a:r>
              <a:rPr lang="en-GB" sz="1000" dirty="0"/>
              <a:t>‘Our worry boxes are checked daily – it is another way if you find it hard to say’</a:t>
            </a:r>
          </a:p>
          <a:p>
            <a:pPr algn="ctr"/>
            <a:endParaRPr lang="en-GB" sz="1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275E01-FE21-4FDD-AA2F-6BF536A103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001" y="4941366"/>
            <a:ext cx="3422935" cy="190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367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99D9337105354D9C1D2C251DE1385E" ma:contentTypeVersion="12" ma:contentTypeDescription="Create a new document." ma:contentTypeScope="" ma:versionID="600a4d62ce3c24eefb331ecc5cb6c1d4">
  <xsd:schema xmlns:xsd="http://www.w3.org/2001/XMLSchema" xmlns:xs="http://www.w3.org/2001/XMLSchema" xmlns:p="http://schemas.microsoft.com/office/2006/metadata/properties" xmlns:ns3="6fbc632a-1e20-44e9-89c8-b28d27e42b83" targetNamespace="http://schemas.microsoft.com/office/2006/metadata/properties" ma:root="true" ma:fieldsID="858aa91a56e0e327d08362a8cec5c8fc" ns3:_="">
    <xsd:import namespace="6fbc632a-1e20-44e9-89c8-b28d27e42b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CR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c632a-1e20-44e9-89c8-b28d27e42b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fbc632a-1e20-44e9-89c8-b28d27e42b8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07399C-A0BB-4CF9-A217-B9CFD1535D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bc632a-1e20-44e9-89c8-b28d27e42b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BF89C2-C20F-46BF-84EC-8EE92178702E}">
  <ds:schemaRefs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6fbc632a-1e20-44e9-89c8-b28d27e42b83"/>
  </ds:schemaRefs>
</ds:datastoreItem>
</file>

<file path=customXml/itemProps3.xml><?xml version="1.0" encoding="utf-8"?>
<ds:datastoreItem xmlns:ds="http://schemas.openxmlformats.org/officeDocument/2006/customXml" ds:itemID="{C0D43CAD-2F9A-4EB5-90DD-9177B3D9F6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85</TotalTime>
  <Words>512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Lowe</dc:creator>
  <cp:lastModifiedBy>Karen Hambleton</cp:lastModifiedBy>
  <cp:revision>8</cp:revision>
  <dcterms:created xsi:type="dcterms:W3CDTF">2024-01-31T04:11:02Z</dcterms:created>
  <dcterms:modified xsi:type="dcterms:W3CDTF">2024-04-19T10:12:23Z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0x0101006999D9337105354D9C1D2C251DE1385E</vt:lpwstr>
  </property>
</Properties>
</file>