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200"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3794716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3129576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2693769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3B03012-5601-4BFF-A5D4-40B3986DA7CF}"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3110109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3B03012-5601-4BFF-A5D4-40B3986DA7CF}" type="datetimeFigureOut">
              <a:rPr lang="en-GB" smtClean="0"/>
              <a:t>21/09/2021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2305137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3B03012-5601-4BFF-A5D4-40B3986DA7CF}" type="datetimeFigureOut">
              <a:rPr lang="en-GB" smtClean="0"/>
              <a:t>21/09/2021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1049654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B03012-5601-4BFF-A5D4-40B3986DA7CF}" type="datetimeFigureOut">
              <a:rPr lang="en-GB" smtClean="0"/>
              <a:t>21/09/2021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1101554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B03012-5601-4BFF-A5D4-40B3986DA7CF}"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3729434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B03012-5601-4BFF-A5D4-40B3986DA7CF}"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4128407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128653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746852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B03012-5601-4BFF-A5D4-40B3986DA7CF}" type="datetimeFigureOut">
              <a:rPr lang="en-GB" smtClean="0"/>
              <a:t>21/09/2021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2A2053-BF73-4BD0-B9AC-5A67FDE636BF}" type="slidenum">
              <a:rPr lang="en-GB" smtClean="0"/>
              <a:t>‹#›</a:t>
            </a:fld>
            <a:endParaRPr lang="en-GB"/>
          </a:p>
        </p:txBody>
      </p:sp>
    </p:spTree>
    <p:extLst>
      <p:ext uri="{BB962C8B-B14F-4D97-AF65-F5344CB8AC3E}">
        <p14:creationId xmlns:p14="http://schemas.microsoft.com/office/powerpoint/2010/main" val="34675841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LPSlogo_landscape_C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42430"/>
            <a:ext cx="1314450" cy="6572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8" descr="116DECE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75030"/>
            <a:ext cx="938213" cy="63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p:cNvSpPr>
            <a:spLocks noChangeArrowheads="1"/>
          </p:cNvSpPr>
          <p:nvPr/>
        </p:nvSpPr>
        <p:spPr bwMode="auto">
          <a:xfrm>
            <a:off x="473727" y="63381"/>
            <a:ext cx="7848872" cy="1046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1pPr>
            <a:lvl2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2pPr>
            <a:lvl3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3pPr>
            <a:lvl4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4pPr>
            <a:lvl5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5pPr>
            <a:lvl6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6pPr>
            <a:lvl7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7pPr>
            <a:lvl8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8pPr>
            <a:lvl9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altLang="en-US" sz="2000" b="1" i="0" u="none" strike="noStrike" cap="none" normalizeH="0" baseline="0" dirty="0">
                <a:ln>
                  <a:noFill/>
                </a:ln>
                <a:solidFill>
                  <a:srgbClr val="00B050"/>
                </a:solidFill>
                <a:effectLst/>
                <a:latin typeface="Comic Sans MS" panose="030F0702030302020204" pitchFamily="66" charset="0"/>
                <a:ea typeface="Calibri" pitchFamily="34" charset="0"/>
                <a:cs typeface="Times New Roman" pitchFamily="18" charset="0"/>
              </a:rPr>
              <a:t>             </a:t>
            </a:r>
            <a:r>
              <a:rPr kumimoji="0" lang="en-GB" altLang="en-US" sz="2000" b="1" i="0" u="sng" strike="noStrike" cap="none" normalizeH="0" baseline="0" dirty="0">
                <a:ln>
                  <a:noFill/>
                </a:ln>
                <a:solidFill>
                  <a:srgbClr val="00B050"/>
                </a:solidFill>
                <a:effectLst/>
                <a:latin typeface="Comic Sans MS" panose="030F0702030302020204" pitchFamily="66" charset="0"/>
                <a:ea typeface="Calibri" pitchFamily="34" charset="0"/>
                <a:cs typeface="Times New Roman" pitchFamily="18" charset="0"/>
              </a:rPr>
              <a:t>Lawn Primary School – How we keep you safe</a:t>
            </a:r>
            <a:endParaRPr kumimoji="0" lang="en-GB" altLang="en-US" sz="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100" b="0" i="0" u="none" strike="noStrike" cap="none" normalizeH="0" baseline="0" dirty="0">
                <a:ln>
                  <a:noFill/>
                </a:ln>
                <a:solidFill>
                  <a:schemeClr val="tx1"/>
                </a:solidFill>
                <a:effectLst/>
                <a:latin typeface="Comic Sans MS" panose="030F0702030302020204" pitchFamily="66" charset="0"/>
                <a:ea typeface="Calibri" pitchFamily="34" charset="0"/>
                <a:cs typeface="Times New Roman" pitchFamily="18" charset="0"/>
              </a:rPr>
              <a:t>                 </a:t>
            </a:r>
            <a:r>
              <a:rPr kumimoji="0" lang="en-GB" altLang="en-US" sz="1400" b="1" i="0" u="none" strike="noStrike" cap="none" normalizeH="0" baseline="0" dirty="0">
                <a:ln>
                  <a:noFill/>
                </a:ln>
                <a:solidFill>
                  <a:srgbClr val="000000"/>
                </a:solidFill>
                <a:effectLst/>
                <a:latin typeface="Comic Sans MS" panose="030F0702030302020204" pitchFamily="66" charset="0"/>
                <a:ea typeface="Calibri" pitchFamily="34" charset="0"/>
                <a:cs typeface="Times New Roman" pitchFamily="18" charset="0"/>
              </a:rPr>
              <a:t>At Lawn Primary School we put keeping you safe at the centre of everything.</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lang="en-GB" altLang="en-US" sz="1400" b="1" u="sng" dirty="0">
              <a:solidFill>
                <a:srgbClr val="000000"/>
              </a:solidFill>
              <a:latin typeface="Comic Sans MS" panose="030F0702030302020204" pitchFamily="66"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lang="en-GB" altLang="en-US" sz="1400" b="1" u="sng" dirty="0">
                <a:solidFill>
                  <a:srgbClr val="000000"/>
                </a:solidFill>
                <a:latin typeface="Comic Sans MS" panose="030F0702030302020204" pitchFamily="66" charset="0"/>
                <a:cs typeface="Times New Roman" pitchFamily="18" charset="0"/>
              </a:rPr>
              <a:t>YEAR 3</a:t>
            </a:r>
            <a:endParaRPr kumimoji="0" lang="en-GB" altLang="en-US" sz="1800" b="0" i="0" u="sng" strike="noStrike" cap="none" normalizeH="0" baseline="0" dirty="0">
              <a:ln>
                <a:noFill/>
              </a:ln>
              <a:solidFill>
                <a:schemeClr val="tx1"/>
              </a:solidFill>
              <a:effectLst/>
              <a:latin typeface="Comic Sans MS" panose="030F0702030302020204" pitchFamily="66"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048479020"/>
              </p:ext>
            </p:extLst>
          </p:nvPr>
        </p:nvGraphicFramePr>
        <p:xfrm>
          <a:off x="179511" y="1340768"/>
          <a:ext cx="8859093" cy="5184576"/>
        </p:xfrm>
        <a:graphic>
          <a:graphicData uri="http://schemas.openxmlformats.org/drawingml/2006/table">
            <a:tbl>
              <a:tblPr firstRow="1" bandRow="1">
                <a:tableStyleId>{5940675A-B579-460E-94D1-54222C63F5DA}</a:tableStyleId>
              </a:tblPr>
              <a:tblGrid>
                <a:gridCol w="2953031">
                  <a:extLst>
                    <a:ext uri="{9D8B030D-6E8A-4147-A177-3AD203B41FA5}">
                      <a16:colId xmlns:a16="http://schemas.microsoft.com/office/drawing/2014/main" val="20000"/>
                    </a:ext>
                  </a:extLst>
                </a:gridCol>
                <a:gridCol w="2953031">
                  <a:extLst>
                    <a:ext uri="{9D8B030D-6E8A-4147-A177-3AD203B41FA5}">
                      <a16:colId xmlns:a16="http://schemas.microsoft.com/office/drawing/2014/main" val="20001"/>
                    </a:ext>
                  </a:extLst>
                </a:gridCol>
                <a:gridCol w="2953031">
                  <a:extLst>
                    <a:ext uri="{9D8B030D-6E8A-4147-A177-3AD203B41FA5}">
                      <a16:colId xmlns:a16="http://schemas.microsoft.com/office/drawing/2014/main" val="20002"/>
                    </a:ext>
                  </a:extLst>
                </a:gridCol>
              </a:tblGrid>
              <a:tr h="5184576">
                <a:tc>
                  <a:txBody>
                    <a:bodyPr/>
                    <a:lstStyle/>
                    <a:p>
                      <a:pPr algn="ctr"/>
                      <a:r>
                        <a:rPr lang="en-GB" sz="1400" b="1" u="sng" dirty="0">
                          <a:latin typeface="Comic Sans MS" panose="030F0702030302020204" pitchFamily="66" charset="0"/>
                        </a:rPr>
                        <a:t>Online Safety</a:t>
                      </a:r>
                    </a:p>
                    <a:p>
                      <a:pPr algn="ctr"/>
                      <a:endParaRPr lang="en-GB" sz="1400" b="1" u="sng" dirty="0">
                        <a:latin typeface="Comic Sans MS" panose="030F0702030302020204" pitchFamily="66" charset="0"/>
                      </a:endParaRPr>
                    </a:p>
                    <a:p>
                      <a:pPr algn="l"/>
                      <a:r>
                        <a:rPr lang="en-GB" sz="1400" b="0" u="none" baseline="0" dirty="0">
                          <a:latin typeface="Comic Sans MS" panose="030F0702030302020204" pitchFamily="66" charset="0"/>
                        </a:rPr>
                        <a:t>               </a:t>
                      </a:r>
                      <a:endParaRPr lang="en-GB" sz="1400" b="0" u="none" dirty="0">
                        <a:latin typeface="Comic Sans MS" panose="030F0702030302020204" pitchFamily="66" charset="0"/>
                      </a:endParaRPr>
                    </a:p>
                  </a:txBody>
                  <a:tcPr/>
                </a:tc>
                <a:tc>
                  <a:txBody>
                    <a:bodyPr/>
                    <a:lstStyle/>
                    <a:p>
                      <a:pPr algn="ctr"/>
                      <a:r>
                        <a:rPr lang="en-GB" sz="1400" b="1" u="sng" dirty="0">
                          <a:latin typeface="Comic Sans MS" panose="030F0702030302020204" pitchFamily="66" charset="0"/>
                        </a:rPr>
                        <a:t>Water Safety</a:t>
                      </a:r>
                    </a:p>
                  </a:txBody>
                  <a:tcPr/>
                </a:tc>
                <a:tc>
                  <a:txBody>
                    <a:bodyPr/>
                    <a:lstStyle/>
                    <a:p>
                      <a:pPr algn="ctr"/>
                      <a:r>
                        <a:rPr lang="en-GB" sz="1400" b="1" u="sng" dirty="0">
                          <a:latin typeface="Comic Sans MS" panose="030F0702030302020204" pitchFamily="66" charset="0"/>
                        </a:rPr>
                        <a:t>Anti-Bullying</a:t>
                      </a:r>
                    </a:p>
                  </a:txBody>
                  <a:tcPr/>
                </a:tc>
                <a:extLst>
                  <a:ext uri="{0D108BD9-81ED-4DB2-BD59-A6C34878D82A}">
                    <a16:rowId xmlns:a16="http://schemas.microsoft.com/office/drawing/2014/main" val="10000"/>
                  </a:ext>
                </a:extLst>
              </a:tr>
            </a:tbl>
          </a:graphicData>
        </a:graphic>
      </p:graphicFrame>
      <p:sp>
        <p:nvSpPr>
          <p:cNvPr id="14" name="TextBox 13"/>
          <p:cNvSpPr txBox="1"/>
          <p:nvPr/>
        </p:nvSpPr>
        <p:spPr>
          <a:xfrm>
            <a:off x="323528" y="3631380"/>
            <a:ext cx="2592288" cy="2246769"/>
          </a:xfrm>
          <a:prstGeom prst="rect">
            <a:avLst/>
          </a:prstGeom>
          <a:noFill/>
        </p:spPr>
        <p:txBody>
          <a:bodyPr wrap="square" rtlCol="0">
            <a:spAutoFit/>
          </a:bodyPr>
          <a:lstStyle/>
          <a:p>
            <a:r>
              <a:rPr lang="en-GB" sz="1400" dirty="0">
                <a:latin typeface="Comic Sans MS" panose="030F0702030302020204" pitchFamily="66" charset="0"/>
              </a:rPr>
              <a:t>In our Y3 online safety lessons we think about the ways in which we can keep ourselves safe when we use the internet. We are kind, don’t share personal information and ask adults to help us use games and programs online.</a:t>
            </a:r>
          </a:p>
          <a:p>
            <a:endParaRPr lang="en-GB" sz="1400" dirty="0">
              <a:latin typeface="Comic Sans MS" panose="030F0702030302020204" pitchFamily="66" charset="0"/>
            </a:endParaRPr>
          </a:p>
        </p:txBody>
      </p:sp>
      <p:sp>
        <p:nvSpPr>
          <p:cNvPr id="17" name="TextBox 16"/>
          <p:cNvSpPr txBox="1"/>
          <p:nvPr/>
        </p:nvSpPr>
        <p:spPr>
          <a:xfrm>
            <a:off x="3275856" y="4484171"/>
            <a:ext cx="2736304" cy="1384995"/>
          </a:xfrm>
          <a:prstGeom prst="rect">
            <a:avLst/>
          </a:prstGeom>
          <a:noFill/>
        </p:spPr>
        <p:txBody>
          <a:bodyPr wrap="square" rtlCol="0">
            <a:spAutoFit/>
          </a:bodyPr>
          <a:lstStyle/>
          <a:p>
            <a:r>
              <a:rPr lang="en-GB" sz="1400" dirty="0">
                <a:latin typeface="Comic Sans MS" panose="030F0702030302020204" pitchFamily="66" charset="0"/>
              </a:rPr>
              <a:t>In Year 3 we  attend swimming lessons with school. As part of our swimming lessons we talk about water safety and learn how to help others if they are in danger. </a:t>
            </a:r>
          </a:p>
        </p:txBody>
      </p:sp>
      <p:pic>
        <p:nvPicPr>
          <p:cNvPr id="205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2908" y="1860148"/>
            <a:ext cx="2269306" cy="1510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Box 19"/>
          <p:cNvSpPr txBox="1"/>
          <p:nvPr/>
        </p:nvSpPr>
        <p:spPr>
          <a:xfrm>
            <a:off x="6331417" y="3717032"/>
            <a:ext cx="2592288" cy="2893100"/>
          </a:xfrm>
          <a:prstGeom prst="rect">
            <a:avLst/>
          </a:prstGeom>
          <a:noFill/>
        </p:spPr>
        <p:txBody>
          <a:bodyPr wrap="square" rtlCol="0">
            <a:spAutoFit/>
          </a:bodyPr>
          <a:lstStyle/>
          <a:p>
            <a:r>
              <a:rPr lang="en-GB" sz="1400" dirty="0">
                <a:latin typeface="Comic Sans MS" panose="030F0702030302020204" pitchFamily="66" charset="0"/>
              </a:rPr>
              <a:t>In Year 3, we are kind to each other and look out for friends who might need our help. We include each other in our games.</a:t>
            </a:r>
          </a:p>
          <a:p>
            <a:r>
              <a:rPr lang="en-GB" sz="1400" dirty="0">
                <a:latin typeface="Comic Sans MS" panose="030F0702030302020204" pitchFamily="66" charset="0"/>
              </a:rPr>
              <a:t>We like that we are all different and respect each others ideas and feelings.</a:t>
            </a:r>
          </a:p>
          <a:p>
            <a:r>
              <a:rPr lang="en-GB" sz="1400" dirty="0">
                <a:latin typeface="Comic Sans MS" panose="030F0702030302020204" pitchFamily="66" charset="0"/>
              </a:rPr>
              <a:t>If someone hurts us we talk to an adult.</a:t>
            </a:r>
          </a:p>
          <a:p>
            <a:r>
              <a:rPr lang="en-GB" sz="1400" dirty="0">
                <a:latin typeface="Comic Sans MS" panose="030F0702030302020204" pitchFamily="66" charset="0"/>
              </a:rPr>
              <a:t>We always say sorry if we have hurt someone.</a:t>
            </a:r>
          </a:p>
          <a:p>
            <a:endParaRPr lang="en-GB" sz="1400" dirty="0">
              <a:latin typeface="Comic Sans MS" panose="030F0702030302020204" pitchFamily="66" charset="0"/>
            </a:endParaRPr>
          </a:p>
        </p:txBody>
      </p:sp>
      <p:pic>
        <p:nvPicPr>
          <p:cNvPr id="2" name="Picture 1"/>
          <p:cNvPicPr>
            <a:picLocks noChangeAspect="1"/>
          </p:cNvPicPr>
          <p:nvPr/>
        </p:nvPicPr>
        <p:blipFill>
          <a:blip r:embed="rId5"/>
          <a:stretch>
            <a:fillRect/>
          </a:stretch>
        </p:blipFill>
        <p:spPr>
          <a:xfrm>
            <a:off x="440946" y="1758502"/>
            <a:ext cx="2357451" cy="1641931"/>
          </a:xfrm>
          <a:prstGeom prst="rect">
            <a:avLst/>
          </a:prstGeom>
        </p:spPr>
      </p:pic>
      <p:pic>
        <p:nvPicPr>
          <p:cNvPr id="3" name="Picture 2"/>
          <p:cNvPicPr>
            <a:picLocks noChangeAspect="1"/>
          </p:cNvPicPr>
          <p:nvPr/>
        </p:nvPicPr>
        <p:blipFill>
          <a:blip r:embed="rId6"/>
          <a:stretch>
            <a:fillRect/>
          </a:stretch>
        </p:blipFill>
        <p:spPr>
          <a:xfrm>
            <a:off x="3661665" y="1750934"/>
            <a:ext cx="1967975" cy="2470154"/>
          </a:xfrm>
          <a:prstGeom prst="rect">
            <a:avLst/>
          </a:prstGeom>
        </p:spPr>
      </p:pic>
    </p:spTree>
    <p:extLst>
      <p:ext uri="{BB962C8B-B14F-4D97-AF65-F5344CB8AC3E}">
        <p14:creationId xmlns:p14="http://schemas.microsoft.com/office/powerpoint/2010/main" val="3247517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LPSlogo_landscape_C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42430"/>
            <a:ext cx="1314450" cy="6572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8" descr="116DECE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75030"/>
            <a:ext cx="938213" cy="63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6" name="Table 5"/>
          <p:cNvGraphicFramePr>
            <a:graphicFrameLocks noGrp="1"/>
          </p:cNvGraphicFramePr>
          <p:nvPr>
            <p:extLst>
              <p:ext uri="{D42A27DB-BD31-4B8C-83A1-F6EECF244321}">
                <p14:modId xmlns:p14="http://schemas.microsoft.com/office/powerpoint/2010/main" val="1583281221"/>
              </p:ext>
            </p:extLst>
          </p:nvPr>
        </p:nvGraphicFramePr>
        <p:xfrm>
          <a:off x="179511" y="1340768"/>
          <a:ext cx="8859093" cy="5184576"/>
        </p:xfrm>
        <a:graphic>
          <a:graphicData uri="http://schemas.openxmlformats.org/drawingml/2006/table">
            <a:tbl>
              <a:tblPr firstRow="1" bandRow="1">
                <a:tableStyleId>{5940675A-B579-460E-94D1-54222C63F5DA}</a:tableStyleId>
              </a:tblPr>
              <a:tblGrid>
                <a:gridCol w="2953031">
                  <a:extLst>
                    <a:ext uri="{9D8B030D-6E8A-4147-A177-3AD203B41FA5}">
                      <a16:colId xmlns:a16="http://schemas.microsoft.com/office/drawing/2014/main" val="20000"/>
                    </a:ext>
                  </a:extLst>
                </a:gridCol>
                <a:gridCol w="2953031">
                  <a:extLst>
                    <a:ext uri="{9D8B030D-6E8A-4147-A177-3AD203B41FA5}">
                      <a16:colId xmlns:a16="http://schemas.microsoft.com/office/drawing/2014/main" val="20001"/>
                    </a:ext>
                  </a:extLst>
                </a:gridCol>
                <a:gridCol w="2953031">
                  <a:extLst>
                    <a:ext uri="{9D8B030D-6E8A-4147-A177-3AD203B41FA5}">
                      <a16:colId xmlns:a16="http://schemas.microsoft.com/office/drawing/2014/main" val="20002"/>
                    </a:ext>
                  </a:extLst>
                </a:gridCol>
              </a:tblGrid>
              <a:tr h="5184576">
                <a:tc>
                  <a:txBody>
                    <a:bodyPr/>
                    <a:lstStyle/>
                    <a:p>
                      <a:pPr algn="ctr"/>
                      <a:r>
                        <a:rPr lang="en-GB" sz="1400" b="1" u="sng" dirty="0">
                          <a:latin typeface="Comic Sans MS" panose="030F0702030302020204" pitchFamily="66" charset="0"/>
                        </a:rPr>
                        <a:t>Body Safety</a:t>
                      </a:r>
                    </a:p>
                  </a:txBody>
                  <a:tcPr/>
                </a:tc>
                <a:tc>
                  <a:txBody>
                    <a:bodyPr/>
                    <a:lstStyle/>
                    <a:p>
                      <a:pPr algn="ctr"/>
                      <a:r>
                        <a:rPr lang="en-GB" sz="1400" b="1" u="sng" dirty="0">
                          <a:latin typeface="Comic Sans MS" panose="030F0702030302020204" pitchFamily="66" charset="0"/>
                        </a:rPr>
                        <a:t>Mental Wellbeing</a:t>
                      </a:r>
                    </a:p>
                  </a:txBody>
                  <a:tcPr/>
                </a:tc>
                <a:tc>
                  <a:txBody>
                    <a:bodyPr/>
                    <a:lstStyle/>
                    <a:p>
                      <a:pPr algn="ctr"/>
                      <a:r>
                        <a:rPr lang="en-GB" sz="1400" b="1" u="sng" dirty="0">
                          <a:latin typeface="Comic Sans MS" panose="030F0702030302020204" pitchFamily="66" charset="0"/>
                        </a:rPr>
                        <a:t>Covid-19 and Health</a:t>
                      </a:r>
                    </a:p>
                  </a:txBody>
                  <a:tcPr/>
                </a:tc>
                <a:extLst>
                  <a:ext uri="{0D108BD9-81ED-4DB2-BD59-A6C34878D82A}">
                    <a16:rowId xmlns:a16="http://schemas.microsoft.com/office/drawing/2014/main" val="10000"/>
                  </a:ext>
                </a:extLst>
              </a:tr>
            </a:tbl>
          </a:graphicData>
        </a:graphic>
      </p:graphicFrame>
      <p:sp>
        <p:nvSpPr>
          <p:cNvPr id="7" name="Rectangle 6"/>
          <p:cNvSpPr>
            <a:spLocks noChangeArrowheads="1"/>
          </p:cNvSpPr>
          <p:nvPr/>
        </p:nvSpPr>
        <p:spPr bwMode="auto">
          <a:xfrm>
            <a:off x="473727" y="63381"/>
            <a:ext cx="7848872" cy="1046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1pPr>
            <a:lvl2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2pPr>
            <a:lvl3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3pPr>
            <a:lvl4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4pPr>
            <a:lvl5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5pPr>
            <a:lvl6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6pPr>
            <a:lvl7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7pPr>
            <a:lvl8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8pPr>
            <a:lvl9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altLang="en-US" sz="2000" b="1" i="0" u="none" strike="noStrike" cap="none" normalizeH="0" baseline="0" dirty="0">
                <a:ln>
                  <a:noFill/>
                </a:ln>
                <a:solidFill>
                  <a:srgbClr val="00B050"/>
                </a:solidFill>
                <a:effectLst/>
                <a:latin typeface="Comic Sans MS" panose="030F0702030302020204" pitchFamily="66" charset="0"/>
                <a:ea typeface="Calibri" pitchFamily="34" charset="0"/>
                <a:cs typeface="Times New Roman" pitchFamily="18" charset="0"/>
              </a:rPr>
              <a:t>             </a:t>
            </a:r>
            <a:r>
              <a:rPr kumimoji="0" lang="en-GB" altLang="en-US" sz="2000" b="1" i="0" u="sng" strike="noStrike" cap="none" normalizeH="0" baseline="0" dirty="0">
                <a:ln>
                  <a:noFill/>
                </a:ln>
                <a:solidFill>
                  <a:srgbClr val="00B050"/>
                </a:solidFill>
                <a:effectLst/>
                <a:latin typeface="Comic Sans MS" panose="030F0702030302020204" pitchFamily="66" charset="0"/>
                <a:ea typeface="Calibri" pitchFamily="34" charset="0"/>
                <a:cs typeface="Times New Roman" pitchFamily="18" charset="0"/>
              </a:rPr>
              <a:t>Lawn Primary School – How we keep you safe</a:t>
            </a:r>
            <a:endParaRPr kumimoji="0" lang="en-GB" altLang="en-US" sz="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100" b="0" i="0" u="none" strike="noStrike" cap="none" normalizeH="0" baseline="0" dirty="0">
                <a:ln>
                  <a:noFill/>
                </a:ln>
                <a:solidFill>
                  <a:schemeClr val="tx1"/>
                </a:solidFill>
                <a:effectLst/>
                <a:latin typeface="Comic Sans MS" panose="030F0702030302020204" pitchFamily="66" charset="0"/>
                <a:ea typeface="Calibri" pitchFamily="34" charset="0"/>
                <a:cs typeface="Times New Roman" pitchFamily="18" charset="0"/>
              </a:rPr>
              <a:t>                 </a:t>
            </a:r>
            <a:r>
              <a:rPr kumimoji="0" lang="en-GB" altLang="en-US" sz="1400" b="1" i="0" u="none" strike="noStrike" cap="none" normalizeH="0" baseline="0" dirty="0">
                <a:ln>
                  <a:noFill/>
                </a:ln>
                <a:solidFill>
                  <a:srgbClr val="000000"/>
                </a:solidFill>
                <a:effectLst/>
                <a:latin typeface="Comic Sans MS" panose="030F0702030302020204" pitchFamily="66" charset="0"/>
                <a:ea typeface="Calibri" pitchFamily="34" charset="0"/>
                <a:cs typeface="Times New Roman" pitchFamily="18" charset="0"/>
              </a:rPr>
              <a:t>At Lawn Primary School we put keeping you safe at the centre of everything.</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lang="en-GB" altLang="en-US" sz="1400" b="1" u="sng" dirty="0">
              <a:solidFill>
                <a:srgbClr val="000000"/>
              </a:solidFill>
              <a:latin typeface="Comic Sans MS" panose="030F0702030302020204" pitchFamily="66"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lang="en-GB" altLang="en-US" sz="1400" b="1" u="sng" dirty="0">
                <a:solidFill>
                  <a:srgbClr val="000000"/>
                </a:solidFill>
                <a:latin typeface="Comic Sans MS" panose="030F0702030302020204" pitchFamily="66" charset="0"/>
                <a:cs typeface="Times New Roman" pitchFamily="18" charset="0"/>
              </a:rPr>
              <a:t>YEAR 3</a:t>
            </a:r>
            <a:endParaRPr kumimoji="0" lang="en-GB" altLang="en-US" sz="1800" b="0" i="0" u="sng" strike="noStrike" cap="none" normalizeH="0" baseline="0" dirty="0">
              <a:ln>
                <a:noFill/>
              </a:ln>
              <a:solidFill>
                <a:schemeClr val="tx1"/>
              </a:solidFill>
              <a:effectLst/>
              <a:latin typeface="Comic Sans MS" panose="030F0702030302020204" pitchFamily="66" charset="0"/>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1700808"/>
            <a:ext cx="2106538" cy="1396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368685" y="3356992"/>
            <a:ext cx="2592288" cy="3108543"/>
          </a:xfrm>
          <a:prstGeom prst="rect">
            <a:avLst/>
          </a:prstGeom>
          <a:noFill/>
        </p:spPr>
        <p:txBody>
          <a:bodyPr wrap="square" rtlCol="0">
            <a:spAutoFit/>
          </a:bodyPr>
          <a:lstStyle/>
          <a:p>
            <a:r>
              <a:rPr lang="en-GB" sz="1400" dirty="0">
                <a:latin typeface="Comic Sans MS" panose="030F0702030302020204" pitchFamily="66" charset="0"/>
              </a:rPr>
              <a:t>In Year 3, we talk about our bodies and the differences between ourselves and others. We learn about personal space and the physical warning signs when a person feels uncomfortable. We think about why is it important to respect someone’s personal space. </a:t>
            </a:r>
          </a:p>
          <a:p>
            <a:endParaRPr lang="en-GB" sz="1400" dirty="0">
              <a:latin typeface="Comic Sans MS" panose="030F0702030302020204" pitchFamily="66" charset="0"/>
            </a:endParaRPr>
          </a:p>
          <a:p>
            <a:endParaRPr lang="en-GB" sz="1400" dirty="0">
              <a:latin typeface="Comic Sans MS" panose="030F0702030302020204" pitchFamily="66" charset="0"/>
            </a:endParaRPr>
          </a:p>
          <a:p>
            <a:endParaRPr lang="en-GB" sz="1400" dirty="0">
              <a:latin typeface="Comic Sans MS" panose="030F0702030302020204" pitchFamily="66" charset="0"/>
            </a:endParaRPr>
          </a:p>
        </p:txBody>
      </p:sp>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25241" y="1734146"/>
            <a:ext cx="2493518" cy="1414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3230086" y="3411226"/>
            <a:ext cx="2683827" cy="2462213"/>
          </a:xfrm>
          <a:prstGeom prst="rect">
            <a:avLst/>
          </a:prstGeom>
          <a:noFill/>
        </p:spPr>
        <p:txBody>
          <a:bodyPr wrap="square" rtlCol="0">
            <a:spAutoFit/>
          </a:bodyPr>
          <a:lstStyle/>
          <a:p>
            <a:r>
              <a:rPr lang="en-GB" sz="1400" dirty="0">
                <a:latin typeface="Comic Sans MS" panose="030F0702030302020204" pitchFamily="66" charset="0"/>
              </a:rPr>
              <a:t>In Year 3, we have ‘Wellbeing Wednesdays’ where we can discuss feelings and ideas and learn wellbeing techniques.</a:t>
            </a:r>
          </a:p>
          <a:p>
            <a:r>
              <a:rPr lang="en-GB" sz="1400" dirty="0">
                <a:latin typeface="Comic Sans MS" panose="030F0702030302020204" pitchFamily="66" charset="0"/>
              </a:rPr>
              <a:t>We learn how we can help each other and ourselves with our feelings. We know that we can talk to the adults in the school if we are upset or have worries.</a:t>
            </a:r>
          </a:p>
          <a:p>
            <a:endParaRPr lang="en-GB" sz="1400" dirty="0">
              <a:latin typeface="Comic Sans MS" panose="030F0702030302020204" pitchFamily="66" charset="0"/>
            </a:endParaRPr>
          </a:p>
        </p:txBody>
      </p:sp>
      <p:pic>
        <p:nvPicPr>
          <p:cNvPr id="307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264" y="1766488"/>
            <a:ext cx="1255460" cy="996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12"/>
          <p:cNvSpPr txBox="1"/>
          <p:nvPr/>
        </p:nvSpPr>
        <p:spPr>
          <a:xfrm>
            <a:off x="6147984" y="3097534"/>
            <a:ext cx="2856019" cy="3108543"/>
          </a:xfrm>
          <a:prstGeom prst="rect">
            <a:avLst/>
          </a:prstGeom>
          <a:noFill/>
        </p:spPr>
        <p:txBody>
          <a:bodyPr wrap="square" rtlCol="0">
            <a:spAutoFit/>
          </a:bodyPr>
          <a:lstStyle/>
          <a:p>
            <a:r>
              <a:rPr lang="en-GB" sz="1400" dirty="0">
                <a:latin typeface="Comic Sans MS" panose="030F0702030302020204" pitchFamily="66" charset="0"/>
              </a:rPr>
              <a:t>In Year 3, we wash our hands and use hand sanitiser regularly.</a:t>
            </a:r>
          </a:p>
          <a:p>
            <a:r>
              <a:rPr lang="en-GB" sz="1400" dirty="0">
                <a:latin typeface="Comic Sans MS" panose="030F0702030302020204" pitchFamily="66" charset="0"/>
              </a:rPr>
              <a:t>We cover our mouth if we cough and use tissues to ‘catch it, kill it, bin it’.</a:t>
            </a:r>
          </a:p>
          <a:p>
            <a:r>
              <a:rPr lang="en-GB" sz="1400" dirty="0">
                <a:latin typeface="Comic Sans MS" panose="030F0702030302020204" pitchFamily="66" charset="0"/>
              </a:rPr>
              <a:t>We open the windows to allow  fresh air into the classroom.</a:t>
            </a:r>
          </a:p>
          <a:p>
            <a:r>
              <a:rPr lang="en-GB" sz="1400" dirty="0">
                <a:latin typeface="Comic Sans MS" panose="030F0702030302020204" pitchFamily="66" charset="0"/>
              </a:rPr>
              <a:t>We drink clean, fresh water.</a:t>
            </a:r>
          </a:p>
          <a:p>
            <a:r>
              <a:rPr lang="en-GB" sz="1400" dirty="0">
                <a:latin typeface="Comic Sans MS" panose="030F0702030302020204" pitchFamily="66" charset="0"/>
              </a:rPr>
              <a:t>We keep our classroom tidy so it can be cleaned easily.</a:t>
            </a:r>
          </a:p>
          <a:p>
            <a:r>
              <a:rPr lang="en-GB" sz="1400" dirty="0">
                <a:latin typeface="Comic Sans MS" panose="030F0702030302020204" pitchFamily="66" charset="0"/>
              </a:rPr>
              <a:t>We learn about the importance of a balanced diet, exercise and good hygiene. </a:t>
            </a:r>
          </a:p>
          <a:p>
            <a:endParaRPr lang="en-GB" sz="1400" dirty="0">
              <a:latin typeface="Comic Sans MS" panose="030F0702030302020204" pitchFamily="66" charset="0"/>
            </a:endParaRPr>
          </a:p>
        </p:txBody>
      </p:sp>
    </p:spTree>
    <p:extLst>
      <p:ext uri="{BB962C8B-B14F-4D97-AF65-F5344CB8AC3E}">
        <p14:creationId xmlns:p14="http://schemas.microsoft.com/office/powerpoint/2010/main" val="24886134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1679</TotalTime>
  <Words>393</Words>
  <Application>Microsoft Office PowerPoint</Application>
  <PresentationFormat>On-screen Show (4:3)</PresentationFormat>
  <Paragraphs>32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Comic Sans MS</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 Alexander</dc:creator>
  <cp:lastModifiedBy>KHambleton</cp:lastModifiedBy>
  <cp:revision>10</cp:revision>
  <cp:lastPrinted>2021-09-21T15:39:50Z</cp:lastPrinted>
  <dcterms:created xsi:type="dcterms:W3CDTF">2020-11-20T15:08:09Z</dcterms:created>
  <dcterms:modified xsi:type="dcterms:W3CDTF">2021-09-21T15:39:58Z</dcterms:modified>
</cp:coreProperties>
</file>