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768"/>
  </p:normalViewPr>
  <p:slideViewPr>
    <p:cSldViewPr snapToGrid="0">
      <p:cViewPr varScale="1">
        <p:scale>
          <a:sx n="67" d="100"/>
          <a:sy n="67" d="100"/>
        </p:scale>
        <p:origin x="110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Hambleton" userId="4ba7ec75-eb34-40af-af4a-b76349000f53" providerId="ADAL" clId="{D17F9D48-5B54-4813-9904-72FF8F28399D}"/>
    <pc:docChg chg="modSld">
      <pc:chgData name="Karen Hambleton" userId="4ba7ec75-eb34-40af-af4a-b76349000f53" providerId="ADAL" clId="{D17F9D48-5B54-4813-9904-72FF8F28399D}" dt="2024-04-09T16:05:22.631" v="13" actId="207"/>
      <pc:docMkLst>
        <pc:docMk/>
      </pc:docMkLst>
      <pc:sldChg chg="modSp">
        <pc:chgData name="Karen Hambleton" userId="4ba7ec75-eb34-40af-af4a-b76349000f53" providerId="ADAL" clId="{D17F9D48-5B54-4813-9904-72FF8F28399D}" dt="2024-04-09T16:05:22.631" v="13" actId="207"/>
        <pc:sldMkLst>
          <pc:docMk/>
          <pc:sldMk cId="1999367308" sldId="256"/>
        </pc:sldMkLst>
        <pc:spChg chg="mod">
          <ac:chgData name="Karen Hambleton" userId="4ba7ec75-eb34-40af-af4a-b76349000f53" providerId="ADAL" clId="{D17F9D48-5B54-4813-9904-72FF8F28399D}" dt="2024-04-09T10:01:52.755" v="3" actId="14100"/>
          <ac:spMkLst>
            <pc:docMk/>
            <pc:sldMk cId="1999367308" sldId="256"/>
            <ac:spMk id="3" creationId="{6BF45966-0929-4944-A1EB-6EAE46C5A3B6}"/>
          </ac:spMkLst>
        </pc:spChg>
        <pc:spChg chg="mod">
          <ac:chgData name="Karen Hambleton" userId="4ba7ec75-eb34-40af-af4a-b76349000f53" providerId="ADAL" clId="{D17F9D48-5B54-4813-9904-72FF8F28399D}" dt="2024-04-09T16:05:22.631" v="13" actId="207"/>
          <ac:spMkLst>
            <pc:docMk/>
            <pc:sldMk cId="1999367308" sldId="256"/>
            <ac:spMk id="5" creationId="{DC401A9D-7E45-A384-4E68-428087829361}"/>
          </ac:spMkLst>
        </pc:spChg>
        <pc:spChg chg="mod">
          <ac:chgData name="Karen Hambleton" userId="4ba7ec75-eb34-40af-af4a-b76349000f53" providerId="ADAL" clId="{D17F9D48-5B54-4813-9904-72FF8F28399D}" dt="2024-04-09T10:01:57.863" v="5" actId="20577"/>
          <ac:spMkLst>
            <pc:docMk/>
            <pc:sldMk cId="1999367308" sldId="256"/>
            <ac:spMk id="11" creationId="{9E1DA92F-6F2A-5215-EF2E-56A8ADFE4015}"/>
          </ac:spMkLst>
        </pc:spChg>
      </pc:sldChg>
    </pc:docChg>
  </pc:docChgLst>
  <pc:docChgLst>
    <pc:chgData name="Karen Hambleton" userId="4ba7ec75-eb34-40af-af4a-b76349000f53" providerId="ADAL" clId="{0F70A975-8440-439D-BDF7-2DFBA9892899}"/>
    <pc:docChg chg="custSel modSld">
      <pc:chgData name="Karen Hambleton" userId="4ba7ec75-eb34-40af-af4a-b76349000f53" providerId="ADAL" clId="{0F70A975-8440-439D-BDF7-2DFBA9892899}" dt="2024-04-09T09:44:27.636" v="1207" actId="20577"/>
      <pc:docMkLst>
        <pc:docMk/>
      </pc:docMkLst>
      <pc:sldChg chg="addSp delSp modSp">
        <pc:chgData name="Karen Hambleton" userId="4ba7ec75-eb34-40af-af4a-b76349000f53" providerId="ADAL" clId="{0F70A975-8440-439D-BDF7-2DFBA9892899}" dt="2024-04-09T09:44:27.636" v="1207" actId="20577"/>
        <pc:sldMkLst>
          <pc:docMk/>
          <pc:sldMk cId="1999367308" sldId="256"/>
        </pc:sldMkLst>
        <pc:spChg chg="add del mod">
          <ac:chgData name="Karen Hambleton" userId="4ba7ec75-eb34-40af-af4a-b76349000f53" providerId="ADAL" clId="{0F70A975-8440-439D-BDF7-2DFBA9892899}" dt="2024-04-09T09:38:56.936" v="855" actId="478"/>
          <ac:spMkLst>
            <pc:docMk/>
            <pc:sldMk cId="1999367308" sldId="256"/>
            <ac:spMk id="2" creationId="{F017190F-EC3E-4FE4-8FB0-868DF58EA70A}"/>
          </ac:spMkLst>
        </pc:spChg>
        <pc:spChg chg="add mod">
          <ac:chgData name="Karen Hambleton" userId="4ba7ec75-eb34-40af-af4a-b76349000f53" providerId="ADAL" clId="{0F70A975-8440-439D-BDF7-2DFBA9892899}" dt="2024-04-09T09:41:33.276" v="1047" actId="1076"/>
          <ac:spMkLst>
            <pc:docMk/>
            <pc:sldMk cId="1999367308" sldId="256"/>
            <ac:spMk id="3" creationId="{6BF45966-0929-4944-A1EB-6EAE46C5A3B6}"/>
          </ac:spMkLst>
        </pc:spChg>
        <pc:spChg chg="del">
          <ac:chgData name="Karen Hambleton" userId="4ba7ec75-eb34-40af-af4a-b76349000f53" providerId="ADAL" clId="{0F70A975-8440-439D-BDF7-2DFBA9892899}" dt="2024-04-09T09:33:29.603" v="198" actId="478"/>
          <ac:spMkLst>
            <pc:docMk/>
            <pc:sldMk cId="1999367308" sldId="256"/>
            <ac:spMk id="4" creationId="{0C5E7F4A-86B1-82B8-81FD-31191C43B8C7}"/>
          </ac:spMkLst>
        </pc:spChg>
        <pc:spChg chg="mod">
          <ac:chgData name="Karen Hambleton" userId="4ba7ec75-eb34-40af-af4a-b76349000f53" providerId="ADAL" clId="{0F70A975-8440-439D-BDF7-2DFBA9892899}" dt="2024-04-09T09:44:27.636" v="1207" actId="20577"/>
          <ac:spMkLst>
            <pc:docMk/>
            <pc:sldMk cId="1999367308" sldId="256"/>
            <ac:spMk id="11" creationId="{9E1DA92F-6F2A-5215-EF2E-56A8ADFE4015}"/>
          </ac:spMkLst>
        </pc:spChg>
        <pc:spChg chg="del mod">
          <ac:chgData name="Karen Hambleton" userId="4ba7ec75-eb34-40af-af4a-b76349000f53" providerId="ADAL" clId="{0F70A975-8440-439D-BDF7-2DFBA9892899}" dt="2024-04-09T09:33:38.313" v="201" actId="478"/>
          <ac:spMkLst>
            <pc:docMk/>
            <pc:sldMk cId="1999367308" sldId="256"/>
            <ac:spMk id="12" creationId="{45868CD5-F7F7-0F42-9C55-4B8C38ABD2FD}"/>
          </ac:spMkLst>
        </pc:spChg>
        <pc:spChg chg="del">
          <ac:chgData name="Karen Hambleton" userId="4ba7ec75-eb34-40af-af4a-b76349000f53" providerId="ADAL" clId="{0F70A975-8440-439D-BDF7-2DFBA9892899}" dt="2024-04-09T09:33:23.213" v="195" actId="478"/>
          <ac:spMkLst>
            <pc:docMk/>
            <pc:sldMk cId="1999367308" sldId="256"/>
            <ac:spMk id="13" creationId="{27E20C0E-648A-3988-29A9-017157AC31E2}"/>
          </ac:spMkLst>
        </pc:spChg>
        <pc:spChg chg="del">
          <ac:chgData name="Karen Hambleton" userId="4ba7ec75-eb34-40af-af4a-b76349000f53" providerId="ADAL" clId="{0F70A975-8440-439D-BDF7-2DFBA9892899}" dt="2024-04-09T09:33:41.873" v="203" actId="478"/>
          <ac:spMkLst>
            <pc:docMk/>
            <pc:sldMk cId="1999367308" sldId="256"/>
            <ac:spMk id="14" creationId="{B776A154-A09A-572D-0E43-F90F7845C97F}"/>
          </ac:spMkLst>
        </pc:spChg>
        <pc:spChg chg="mod">
          <ac:chgData name="Karen Hambleton" userId="4ba7ec75-eb34-40af-af4a-b76349000f53" providerId="ADAL" clId="{0F70A975-8440-439D-BDF7-2DFBA9892899}" dt="2024-04-09T09:30:17.109" v="194" actId="20577"/>
          <ac:spMkLst>
            <pc:docMk/>
            <pc:sldMk cId="1999367308" sldId="256"/>
            <ac:spMk id="16" creationId="{503E870D-F4AA-DA0C-6F51-800E6B3D1438}"/>
          </ac:spMkLst>
        </pc:spChg>
        <pc:spChg chg="add del mod">
          <ac:chgData name="Karen Hambleton" userId="4ba7ec75-eb34-40af-af4a-b76349000f53" providerId="ADAL" clId="{0F70A975-8440-439D-BDF7-2DFBA9892899}" dt="2024-04-09T09:38:34.231" v="853" actId="478"/>
          <ac:spMkLst>
            <pc:docMk/>
            <pc:sldMk cId="1999367308" sldId="256"/>
            <ac:spMk id="17" creationId="{BF442C70-0BC5-44CD-8E23-788630419826}"/>
          </ac:spMkLst>
        </pc:spChg>
        <pc:graphicFrameChg chg="del">
          <ac:chgData name="Karen Hambleton" userId="4ba7ec75-eb34-40af-af4a-b76349000f53" providerId="ADAL" clId="{0F70A975-8440-439D-BDF7-2DFBA9892899}" dt="2024-04-09T09:33:40.503" v="202" actId="478"/>
          <ac:graphicFrameMkLst>
            <pc:docMk/>
            <pc:sldMk cId="1999367308" sldId="256"/>
            <ac:graphicFrameMk id="10" creationId="{95BA4B71-D263-6ADC-1DCE-0E0894B9AC78}"/>
          </ac:graphicFrameMkLst>
        </pc:graphicFrameChg>
        <pc:picChg chg="add mod">
          <ac:chgData name="Karen Hambleton" userId="4ba7ec75-eb34-40af-af4a-b76349000f53" providerId="ADAL" clId="{0F70A975-8440-439D-BDF7-2DFBA9892899}" dt="2024-04-09T09:34:05.803" v="210" actId="14100"/>
          <ac:picMkLst>
            <pc:docMk/>
            <pc:sldMk cId="1999367308" sldId="256"/>
            <ac:picMk id="15" creationId="{BF23B843-A860-4770-864B-475EFE61A289}"/>
          </ac:picMkLst>
        </pc:picChg>
        <pc:picChg chg="mod">
          <ac:chgData name="Karen Hambleton" userId="4ba7ec75-eb34-40af-af4a-b76349000f53" providerId="ADAL" clId="{0F70A975-8440-439D-BDF7-2DFBA9892899}" dt="2024-04-09T09:33:59.923" v="209" actId="14100"/>
          <ac:picMkLst>
            <pc:docMk/>
            <pc:sldMk cId="1999367308" sldId="256"/>
            <ac:picMk id="18" creationId="{E05C623C-13ED-431F-92BE-06FEE42A2D91}"/>
          </ac:picMkLst>
        </pc:picChg>
      </pc:sldChg>
    </pc:docChg>
  </pc:docChgLst>
  <pc:docChgLst>
    <pc:chgData name="Karen Hambleton" userId="4ba7ec75-eb34-40af-af4a-b76349000f53" providerId="ADAL" clId="{4C0B02BD-03FD-4829-9C9F-68780D6A59BD}"/>
    <pc:docChg chg="custSel modSld">
      <pc:chgData name="Karen Hambleton" userId="4ba7ec75-eb34-40af-af4a-b76349000f53" providerId="ADAL" clId="{4C0B02BD-03FD-4829-9C9F-68780D6A59BD}" dt="2024-04-25T10:47:34.558" v="1130" actId="313"/>
      <pc:docMkLst>
        <pc:docMk/>
      </pc:docMkLst>
      <pc:sldChg chg="modSp mod">
        <pc:chgData name="Karen Hambleton" userId="4ba7ec75-eb34-40af-af4a-b76349000f53" providerId="ADAL" clId="{4C0B02BD-03FD-4829-9C9F-68780D6A59BD}" dt="2024-04-25T10:47:34.558" v="1130" actId="313"/>
        <pc:sldMkLst>
          <pc:docMk/>
          <pc:sldMk cId="1999367308" sldId="256"/>
        </pc:sldMkLst>
        <pc:spChg chg="mod">
          <ac:chgData name="Karen Hambleton" userId="4ba7ec75-eb34-40af-af4a-b76349000f53" providerId="ADAL" clId="{4C0B02BD-03FD-4829-9C9F-68780D6A59BD}" dt="2024-04-25T10:47:34.558" v="1130" actId="313"/>
          <ac:spMkLst>
            <pc:docMk/>
            <pc:sldMk cId="1999367308" sldId="256"/>
            <ac:spMk id="3" creationId="{6BF45966-0929-4944-A1EB-6EAE46C5A3B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1689550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463762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6B6C3E5-89A9-744E-91B7-167C19757F48}" type="datetimeFigureOut">
              <a:rPr lang="en-GB" smtClean="0"/>
              <a:t>25/04/2024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4261345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6B6C3E5-89A9-744E-91B7-167C19757F48}" type="datetimeFigureOut">
              <a:rPr lang="en-GB" smtClean="0"/>
              <a:t>25/04/2024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393974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6B6C3E5-89A9-744E-91B7-167C19757F48}" type="datetimeFigureOut">
              <a:rPr lang="en-GB" smtClean="0"/>
              <a:t>25/04/2024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1726733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6B6C3E5-89A9-744E-91B7-167C19757F48}" type="datetimeFigureOut">
              <a:rPr lang="en-GB" smtClean="0"/>
              <a:t>25/04/2024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450478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B6C3E5-89A9-744E-91B7-167C19757F48}" type="datetimeFigureOut">
              <a:rPr lang="en-GB" smtClean="0"/>
              <a:t>25/04/2024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1036113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6B6C3E5-89A9-744E-91B7-167C19757F48}" type="datetimeFigureOut">
              <a:rPr lang="en-GB" smtClean="0"/>
              <a:t>25/04/2024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866502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6B6C3E5-89A9-744E-91B7-167C19757F48}" type="datetimeFigureOut">
              <a:rPr lang="en-GB" smtClean="0"/>
              <a:t>25/04/2024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41631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97039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3937623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B6C3E5-89A9-744E-91B7-167C19757F48}" type="datetimeFigureOut">
              <a:rPr lang="en-GB" smtClean="0"/>
              <a:t>25/04/2024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585411-6001-4545-8573-EE9E7DC8AF32}" type="slidenum">
              <a:rPr lang="en-GB" smtClean="0"/>
              <a:t>‹#›</a:t>
            </a:fld>
            <a:endParaRPr lang="en-GB"/>
          </a:p>
        </p:txBody>
      </p:sp>
    </p:spTree>
    <p:extLst>
      <p:ext uri="{BB962C8B-B14F-4D97-AF65-F5344CB8AC3E}">
        <p14:creationId xmlns:p14="http://schemas.microsoft.com/office/powerpoint/2010/main" val="21234427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401A9D-7E45-A384-4E68-428087829361}"/>
              </a:ext>
            </a:extLst>
          </p:cNvPr>
          <p:cNvSpPr txBox="1"/>
          <p:nvPr/>
        </p:nvSpPr>
        <p:spPr>
          <a:xfrm>
            <a:off x="85837" y="136464"/>
            <a:ext cx="2789353" cy="369332"/>
          </a:xfrm>
          <a:prstGeom prst="rect">
            <a:avLst/>
          </a:prstGeom>
          <a:noFill/>
        </p:spPr>
        <p:txBody>
          <a:bodyPr wrap="none" rtlCol="0">
            <a:spAutoFit/>
          </a:bodyPr>
          <a:lstStyle/>
          <a:p>
            <a:r>
              <a:rPr lang="en-GB" b="1" dirty="0"/>
              <a:t>Summary: </a:t>
            </a:r>
            <a:r>
              <a:rPr lang="en-GB" b="1" dirty="0">
                <a:solidFill>
                  <a:srgbClr val="00B050"/>
                </a:solidFill>
              </a:rPr>
              <a:t>Pupil Leadership</a:t>
            </a:r>
          </a:p>
        </p:txBody>
      </p:sp>
      <p:sp>
        <p:nvSpPr>
          <p:cNvPr id="11" name="TextBox 10">
            <a:extLst>
              <a:ext uri="{FF2B5EF4-FFF2-40B4-BE49-F238E27FC236}">
                <a16:creationId xmlns:a16="http://schemas.microsoft.com/office/drawing/2014/main" id="{9E1DA92F-6F2A-5215-EF2E-56A8ADFE4015}"/>
              </a:ext>
            </a:extLst>
          </p:cNvPr>
          <p:cNvSpPr txBox="1">
            <a:spLocks/>
          </p:cNvSpPr>
          <p:nvPr/>
        </p:nvSpPr>
        <p:spPr>
          <a:xfrm>
            <a:off x="5020197" y="4134115"/>
            <a:ext cx="4830640" cy="2554545"/>
          </a:xfrm>
          <a:prstGeom prst="rect">
            <a:avLst/>
          </a:prstGeom>
          <a:noFill/>
          <a:ln w="28575">
            <a:solidFill>
              <a:srgbClr val="00B050"/>
            </a:solidFill>
          </a:ln>
        </p:spPr>
        <p:txBody>
          <a:bodyPr wrap="square" rtlCol="0">
            <a:spAutoFit/>
          </a:bodyPr>
          <a:lstStyle/>
          <a:p>
            <a:r>
              <a:rPr lang="en-GB" sz="1000" b="1" dirty="0">
                <a:solidFill>
                  <a:srgbClr val="00B050"/>
                </a:solidFill>
                <a:effectLst/>
                <a:latin typeface="Calibri" panose="020F0502020204030204" pitchFamily="34" charset="0"/>
                <a:cs typeface="Calibri" panose="020F0502020204030204" pitchFamily="34" charset="0"/>
              </a:rPr>
              <a:t>Impact</a:t>
            </a:r>
          </a:p>
          <a:p>
            <a:pPr marL="171450" indent="-171450">
              <a:buFont typeface="Arial" panose="020B0604020202020204" pitchFamily="34" charset="0"/>
              <a:buChar char="•"/>
            </a:pPr>
            <a:r>
              <a:rPr lang="en-GB" sz="1000" dirty="0">
                <a:latin typeface="Calibri" panose="020F0502020204030204" pitchFamily="34" charset="0"/>
                <a:cs typeface="Calibri" panose="020F0502020204030204" pitchFamily="34" charset="0"/>
              </a:rPr>
              <a:t>% of pupils have a responsibility around school</a:t>
            </a:r>
          </a:p>
          <a:p>
            <a:pPr marL="171450" indent="-171450">
              <a:buFont typeface="Arial" panose="020B0604020202020204" pitchFamily="34" charset="0"/>
              <a:buChar char="•"/>
            </a:pPr>
            <a:r>
              <a:rPr lang="en-GB" sz="1000" dirty="0">
                <a:effectLst/>
                <a:latin typeface="Calibri" panose="020F0502020204030204" pitchFamily="34" charset="0"/>
                <a:cs typeface="Calibri" panose="020F0502020204030204" pitchFamily="34" charset="0"/>
              </a:rPr>
              <a:t>% PP pupils have a responsibility </a:t>
            </a:r>
          </a:p>
          <a:p>
            <a:pPr marL="171450" indent="-171450">
              <a:buFont typeface="Arial" panose="020B0604020202020204" pitchFamily="34" charset="0"/>
              <a:buChar char="•"/>
            </a:pPr>
            <a:r>
              <a:rPr lang="en-GB" sz="1000" dirty="0">
                <a:latin typeface="Calibri" panose="020F0502020204030204" pitchFamily="34" charset="0"/>
                <a:cs typeface="Calibri" panose="020F0502020204030204" pitchFamily="34" charset="0"/>
              </a:rPr>
              <a:t>% SEND pupils have a responsibility</a:t>
            </a:r>
          </a:p>
          <a:p>
            <a:pPr marL="171450" indent="-171450">
              <a:buFont typeface="Arial" panose="020B0604020202020204" pitchFamily="34" charset="0"/>
              <a:buChar char="•"/>
            </a:pPr>
            <a:r>
              <a:rPr lang="en-GB" sz="1000" dirty="0">
                <a:effectLst/>
                <a:latin typeface="Calibri" panose="020F0502020204030204" pitchFamily="34" charset="0"/>
                <a:cs typeface="Calibri" panose="020F0502020204030204" pitchFamily="34" charset="0"/>
              </a:rPr>
              <a:t>% EAL pupil</a:t>
            </a:r>
            <a:r>
              <a:rPr lang="en-GB" sz="1000" dirty="0">
                <a:latin typeface="Calibri" panose="020F0502020204030204" pitchFamily="34" charset="0"/>
                <a:cs typeface="Calibri" panose="020F0502020204030204" pitchFamily="34" charset="0"/>
              </a:rPr>
              <a:t>s have a responsibility </a:t>
            </a:r>
          </a:p>
          <a:p>
            <a:pPr marL="171450" indent="-171450">
              <a:buFont typeface="Arial" panose="020B0604020202020204" pitchFamily="34" charset="0"/>
              <a:buChar char="•"/>
            </a:pPr>
            <a:r>
              <a:rPr lang="en-GB" sz="1000" dirty="0">
                <a:effectLst/>
                <a:latin typeface="Calibri" panose="020F0502020204030204" pitchFamily="34" charset="0"/>
                <a:cs typeface="Calibri" panose="020F0502020204030204" pitchFamily="34" charset="0"/>
              </a:rPr>
              <a:t>Pupils behaviour and values demonstrates their personal development </a:t>
            </a:r>
            <a:r>
              <a:rPr lang="en-GB" sz="1000" dirty="0">
                <a:latin typeface="Calibri" panose="020F0502020204030204" pitchFamily="34" charset="0"/>
                <a:cs typeface="Calibri" panose="020F0502020204030204" pitchFamily="34" charset="0"/>
              </a:rPr>
              <a:t>to </a:t>
            </a:r>
            <a:r>
              <a:rPr lang="en-GB" sz="1000" dirty="0">
                <a:effectLst/>
                <a:latin typeface="Calibri" panose="020F0502020204030204" pitchFamily="34" charset="0"/>
                <a:cs typeface="Calibri" panose="020F0502020204030204" pitchFamily="34" charset="0"/>
              </a:rPr>
              <a:t>global citizens who have a positive impact</a:t>
            </a:r>
          </a:p>
          <a:p>
            <a:pPr marL="171450" indent="-171450">
              <a:buFont typeface="Arial" panose="020B0604020202020204" pitchFamily="34" charset="0"/>
              <a:buChar char="•"/>
            </a:pPr>
            <a:r>
              <a:rPr lang="en-GB" sz="1000" dirty="0">
                <a:latin typeface="Calibri" panose="020F0502020204030204" pitchFamily="34" charset="0"/>
                <a:cs typeface="Calibri" panose="020F0502020204030204" pitchFamily="34" charset="0"/>
              </a:rPr>
              <a:t>Pupils can articulate way they are leaders and the impact they can have</a:t>
            </a:r>
          </a:p>
          <a:p>
            <a:pPr marL="171450" indent="-171450">
              <a:buFont typeface="Arial" panose="020B0604020202020204" pitchFamily="34" charset="0"/>
              <a:buChar char="•"/>
            </a:pPr>
            <a:r>
              <a:rPr lang="en-GB" sz="1000" dirty="0">
                <a:effectLst/>
                <a:latin typeface="Calibri" panose="020F0502020204030204" pitchFamily="34" charset="0"/>
                <a:cs typeface="Calibri" panose="020F0502020204030204" pitchFamily="34" charset="0"/>
              </a:rPr>
              <a:t>Pupils demonstrate leadership skills outside of </a:t>
            </a:r>
            <a:r>
              <a:rPr lang="en-GB" sz="1000" dirty="0">
                <a:latin typeface="Calibri" panose="020F0502020204030204" pitchFamily="34" charset="0"/>
                <a:cs typeface="Calibri" panose="020F0502020204030204" pitchFamily="34" charset="0"/>
              </a:rPr>
              <a:t>school e.g. Care in the Community Project, Mrs Hambleton’s Challenges, Global Citizenship Awards</a:t>
            </a:r>
          </a:p>
          <a:p>
            <a:pPr marL="171450" indent="-171450">
              <a:buFont typeface="Arial" panose="020B0604020202020204" pitchFamily="34" charset="0"/>
              <a:buChar char="•"/>
            </a:pPr>
            <a:r>
              <a:rPr lang="en-GB" sz="1000" dirty="0">
                <a:effectLst/>
                <a:latin typeface="Calibri" panose="020F0502020204030204" pitchFamily="34" charset="0"/>
                <a:cs typeface="Calibri" panose="020F0502020204030204" pitchFamily="34" charset="0"/>
              </a:rPr>
              <a:t>X Children have been awarded </a:t>
            </a:r>
            <a:r>
              <a:rPr lang="en-GB" sz="1000" dirty="0">
                <a:latin typeface="Calibri" panose="020F0502020204030204" pitchFamily="34" charset="0"/>
                <a:cs typeface="Calibri" panose="020F0502020204030204" pitchFamily="34" charset="0"/>
              </a:rPr>
              <a:t>a Global Citizenship Award</a:t>
            </a:r>
          </a:p>
          <a:p>
            <a:pPr marL="171450" indent="-171450">
              <a:buFont typeface="Arial" panose="020B0604020202020204" pitchFamily="34" charset="0"/>
              <a:buChar char="•"/>
            </a:pPr>
            <a:r>
              <a:rPr lang="en-GB" sz="1000" dirty="0">
                <a:effectLst/>
                <a:latin typeface="Calibri" panose="020F0502020204030204" pitchFamily="34" charset="0"/>
                <a:cs typeface="Calibri" panose="020F0502020204030204" pitchFamily="34" charset="0"/>
              </a:rPr>
              <a:t>Direct Impact on others: Bridge the Gap over £4000 raised.</a:t>
            </a:r>
          </a:p>
          <a:p>
            <a:pPr marL="171450" indent="-171450">
              <a:buFont typeface="Arial" panose="020B0604020202020204" pitchFamily="34" charset="0"/>
              <a:buChar char="•"/>
            </a:pPr>
            <a:r>
              <a:rPr lang="en-GB" sz="1000" dirty="0">
                <a:latin typeface="Calibri" panose="020F0502020204030204" pitchFamily="34" charset="0"/>
                <a:cs typeface="Calibri" panose="020F0502020204030204" pitchFamily="34" charset="0"/>
              </a:rPr>
              <a:t>ECO Impact in school: Increased re-cycling, reduced waste, reduced costs</a:t>
            </a:r>
          </a:p>
          <a:p>
            <a:pPr marL="171450" indent="-171450">
              <a:buFont typeface="Arial" panose="020B0604020202020204" pitchFamily="34" charset="0"/>
              <a:buChar char="•"/>
            </a:pPr>
            <a:r>
              <a:rPr lang="en-GB" sz="1000" dirty="0">
                <a:effectLst/>
                <a:latin typeface="Calibri" panose="020F0502020204030204" pitchFamily="34" charset="0"/>
                <a:cs typeface="Calibri" panose="020F0502020204030204" pitchFamily="34" charset="0"/>
              </a:rPr>
              <a:t>Parliament: charity events</a:t>
            </a:r>
          </a:p>
          <a:p>
            <a:pPr marL="171450" indent="-171450">
              <a:buFont typeface="Arial" panose="020B0604020202020204" pitchFamily="34" charset="0"/>
              <a:buChar char="•"/>
            </a:pPr>
            <a:r>
              <a:rPr lang="en-GB" sz="1000" dirty="0">
                <a:latin typeface="Calibri" panose="020F0502020204030204" pitchFamily="34" charset="0"/>
                <a:cs typeface="Calibri" panose="020F0502020204030204" pitchFamily="34" charset="0"/>
              </a:rPr>
              <a:t>Learning Detectives – impact on Victoria Primary School, own environment</a:t>
            </a:r>
          </a:p>
          <a:p>
            <a:pPr marL="171450" indent="-171450">
              <a:buFont typeface="Arial" panose="020B0604020202020204" pitchFamily="34" charset="0"/>
              <a:buChar char="•"/>
            </a:pPr>
            <a:r>
              <a:rPr lang="en-GB" sz="1000" dirty="0">
                <a:latin typeface="Calibri" panose="020F0502020204030204" pitchFamily="34" charset="0"/>
                <a:cs typeface="Calibri" panose="020F0502020204030204" pitchFamily="34" charset="0"/>
              </a:rPr>
              <a:t>98% of KS2 pupils say that responsibility is encouraged</a:t>
            </a:r>
          </a:p>
        </p:txBody>
      </p:sp>
      <p:sp>
        <p:nvSpPr>
          <p:cNvPr id="16" name="TextBox 15">
            <a:extLst>
              <a:ext uri="{FF2B5EF4-FFF2-40B4-BE49-F238E27FC236}">
                <a16:creationId xmlns:a16="http://schemas.microsoft.com/office/drawing/2014/main" id="{503E870D-F4AA-DA0C-6F51-800E6B3D1438}"/>
              </a:ext>
            </a:extLst>
          </p:cNvPr>
          <p:cNvSpPr txBox="1">
            <a:spLocks/>
          </p:cNvSpPr>
          <p:nvPr/>
        </p:nvSpPr>
        <p:spPr>
          <a:xfrm>
            <a:off x="93263" y="505796"/>
            <a:ext cx="4563577" cy="1600438"/>
          </a:xfrm>
          <a:prstGeom prst="rect">
            <a:avLst/>
          </a:prstGeom>
          <a:noFill/>
          <a:ln w="28575">
            <a:noFill/>
          </a:ln>
        </p:spPr>
        <p:txBody>
          <a:bodyPr wrap="square" rtlCol="0">
            <a:spAutoFit/>
          </a:bodyPr>
          <a:lstStyle/>
          <a:p>
            <a:r>
              <a:rPr lang="en-GB" sz="1000" b="1" dirty="0">
                <a:solidFill>
                  <a:srgbClr val="00B050"/>
                </a:solidFill>
                <a:effectLst/>
                <a:latin typeface="Calibri" panose="020F0502020204030204" pitchFamily="34" charset="0"/>
                <a:cs typeface="Calibri" panose="020F0502020204030204" pitchFamily="34" charset="0"/>
              </a:rPr>
              <a:t>School Approach</a:t>
            </a:r>
          </a:p>
          <a:p>
            <a:r>
              <a:rPr lang="en-GB" sz="1000" dirty="0">
                <a:latin typeface="Calibri" panose="020F0502020204030204" pitchFamily="34" charset="0"/>
                <a:cs typeface="Calibri" panose="020F0502020204030204" pitchFamily="34" charset="0"/>
              </a:rPr>
              <a:t>Our values cover all aspects of pupils personal development  and are the basis of all discussions with children. These values are lived-out by the whole community and are embedded within the fibre of the school. At Lawn Primary School, we see pupil leadership as a crucial  part of developing as Global Citizens who will have a positive impact on society.</a:t>
            </a:r>
          </a:p>
          <a:p>
            <a:endParaRPr lang="en-GB" sz="1000"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Our Values: Responsibility Respect Empathy Integrity</a:t>
            </a:r>
          </a:p>
          <a:p>
            <a:r>
              <a:rPr lang="en-GB" sz="1400" b="1" dirty="0">
                <a:latin typeface="Calibri" panose="020F0502020204030204" pitchFamily="34" charset="0"/>
                <a:cs typeface="Calibri" panose="020F0502020204030204" pitchFamily="34" charset="0"/>
              </a:rPr>
              <a:t>Initiative Creativity </a:t>
            </a:r>
            <a:endParaRPr lang="en-GB" sz="1000" dirty="0">
              <a:latin typeface="Calibri" panose="020F0502020204030204" pitchFamily="34" charset="0"/>
              <a:cs typeface="Calibri" panose="020F0502020204030204" pitchFamily="34" charset="0"/>
            </a:endParaRPr>
          </a:p>
        </p:txBody>
      </p:sp>
      <p:pic>
        <p:nvPicPr>
          <p:cNvPr id="18" name="Picture 17" descr="LPSlogo_landscape_Col">
            <a:extLst>
              <a:ext uri="{FF2B5EF4-FFF2-40B4-BE49-F238E27FC236}">
                <a16:creationId xmlns:a16="http://schemas.microsoft.com/office/drawing/2014/main" id="{E05C623C-13ED-431F-92BE-06FEE42A2D9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364" y="5844618"/>
            <a:ext cx="1522448" cy="735291"/>
          </a:xfrm>
          <a:prstGeom prst="rect">
            <a:avLst/>
          </a:prstGeom>
          <a:noFill/>
          <a:ln>
            <a:noFill/>
          </a:ln>
        </p:spPr>
      </p:pic>
      <p:pic>
        <p:nvPicPr>
          <p:cNvPr id="15" name="Picture 14">
            <a:extLst>
              <a:ext uri="{FF2B5EF4-FFF2-40B4-BE49-F238E27FC236}">
                <a16:creationId xmlns:a16="http://schemas.microsoft.com/office/drawing/2014/main" id="{BF23B843-A860-4770-864B-475EFE61A289}"/>
              </a:ext>
            </a:extLst>
          </p:cNvPr>
          <p:cNvPicPr/>
          <p:nvPr/>
        </p:nvPicPr>
        <p:blipFill rotWithShape="1">
          <a:blip r:embed="rId3"/>
          <a:srcRect l="21826" t="22651" r="24219" b="9396"/>
          <a:stretch/>
        </p:blipFill>
        <p:spPr bwMode="auto">
          <a:xfrm>
            <a:off x="122360" y="2211801"/>
            <a:ext cx="4830640" cy="3425427"/>
          </a:xfrm>
          <a:prstGeom prst="rect">
            <a:avLst/>
          </a:prstGeom>
          <a:ln>
            <a:noFill/>
          </a:ln>
          <a:extLst>
            <a:ext uri="{53640926-AAD7-44D8-BBD7-CCE9431645EC}">
              <a14:shadowObscured xmlns:a14="http://schemas.microsoft.com/office/drawing/2010/main"/>
            </a:ext>
          </a:extLst>
        </p:spPr>
      </p:pic>
      <p:sp>
        <p:nvSpPr>
          <p:cNvPr id="3" name="Speech Bubble: Rectangle with Corners Rounded 2">
            <a:extLst>
              <a:ext uri="{FF2B5EF4-FFF2-40B4-BE49-F238E27FC236}">
                <a16:creationId xmlns:a16="http://schemas.microsoft.com/office/drawing/2014/main" id="{6BF45966-0929-4944-A1EB-6EAE46C5A3B6}"/>
              </a:ext>
            </a:extLst>
          </p:cNvPr>
          <p:cNvSpPr/>
          <p:nvPr/>
        </p:nvSpPr>
        <p:spPr>
          <a:xfrm>
            <a:off x="4992509" y="176755"/>
            <a:ext cx="4830640" cy="3425427"/>
          </a:xfrm>
          <a:prstGeom prst="wedgeRoundRectCallout">
            <a:avLst/>
          </a:prstGeom>
          <a:ln w="38100">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050" dirty="0"/>
          </a:p>
          <a:p>
            <a:pPr algn="ctr"/>
            <a:r>
              <a:rPr lang="en-GB" sz="1050" dirty="0"/>
              <a:t>‘We have many leadership roles like School Parliament and ECO bugs. This prepares us for if you wish to be involved in politics when you are older or understand climate change. You also need ambition and be persistent in reaching goals’</a:t>
            </a:r>
          </a:p>
          <a:p>
            <a:pPr algn="ctr"/>
            <a:endParaRPr lang="en-GB" sz="1050" dirty="0"/>
          </a:p>
          <a:p>
            <a:pPr algn="ctr"/>
            <a:r>
              <a:rPr lang="en-GB" sz="1050" dirty="0"/>
              <a:t>‘We have class council where you speak up and share ideas and use democracy and fairness  – this teaches you what it is like to be a leader or be in charge!’</a:t>
            </a:r>
          </a:p>
          <a:p>
            <a:pPr algn="ctr"/>
            <a:endParaRPr lang="en-GB" sz="1050" dirty="0"/>
          </a:p>
          <a:p>
            <a:pPr algn="ctr"/>
            <a:r>
              <a:rPr lang="en-GB" sz="1050" dirty="0"/>
              <a:t>‘We have different duties to show that we are responsible and turn up to our shift and to make sure other people are responsible too’</a:t>
            </a:r>
          </a:p>
          <a:p>
            <a:pPr algn="ctr"/>
            <a:endParaRPr lang="en-GB" sz="1050" dirty="0"/>
          </a:p>
          <a:p>
            <a:pPr algn="ctr"/>
            <a:r>
              <a:rPr lang="en-GB" sz="1050" dirty="0"/>
              <a:t>‘Learning Detectives is a good way of children telling them and then they can speak to the senior leadership team’</a:t>
            </a:r>
          </a:p>
          <a:p>
            <a:pPr algn="ctr"/>
            <a:endParaRPr lang="en-GB" sz="1050" dirty="0"/>
          </a:p>
          <a:p>
            <a:pPr algn="ctr"/>
            <a:r>
              <a:rPr lang="en-GB" sz="1050" dirty="0"/>
              <a:t>‘As playground buddies we show a good example and are a role model to the younger children’</a:t>
            </a:r>
          </a:p>
          <a:p>
            <a:pPr algn="ctr"/>
            <a:endParaRPr lang="en-GB" sz="1050" dirty="0"/>
          </a:p>
          <a:p>
            <a:pPr algn="ctr"/>
            <a:r>
              <a:rPr lang="en-GB" sz="1050" dirty="0"/>
              <a:t>‘To be a good leader you need empathy, to be able to</a:t>
            </a:r>
          </a:p>
          <a:p>
            <a:pPr algn="ctr"/>
            <a:r>
              <a:rPr lang="en-GB" sz="1050" dirty="0"/>
              <a:t> listen to friends or people you team with, respect each others differences and help your peers learn’</a:t>
            </a:r>
          </a:p>
          <a:p>
            <a:pPr algn="ctr"/>
            <a:r>
              <a:rPr lang="en-GB" sz="1050" dirty="0"/>
              <a:t>‘You need tolerance, respect and responsibility….initiative and teamwork’</a:t>
            </a:r>
          </a:p>
          <a:p>
            <a:pPr algn="ctr"/>
            <a:endParaRPr lang="en-GB" sz="1200" dirty="0"/>
          </a:p>
        </p:txBody>
      </p:sp>
    </p:spTree>
    <p:extLst>
      <p:ext uri="{BB962C8B-B14F-4D97-AF65-F5344CB8AC3E}">
        <p14:creationId xmlns:p14="http://schemas.microsoft.com/office/powerpoint/2010/main" val="19993673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99D9337105354D9C1D2C251DE1385E" ma:contentTypeVersion="12" ma:contentTypeDescription="Create a new document." ma:contentTypeScope="" ma:versionID="600a4d62ce3c24eefb331ecc5cb6c1d4">
  <xsd:schema xmlns:xsd="http://www.w3.org/2001/XMLSchema" xmlns:xs="http://www.w3.org/2001/XMLSchema" xmlns:p="http://schemas.microsoft.com/office/2006/metadata/properties" xmlns:ns3="6fbc632a-1e20-44e9-89c8-b28d27e42b83" targetNamespace="http://schemas.microsoft.com/office/2006/metadata/properties" ma:root="true" ma:fieldsID="858aa91a56e0e327d08362a8cec5c8fc" ns3:_="">
    <xsd:import namespace="6fbc632a-1e20-44e9-89c8-b28d27e42b8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_activity"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bc632a-1e20-44e9-89c8-b28d27e42b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fbc632a-1e20-44e9-89c8-b28d27e42b83" xsi:nil="true"/>
  </documentManagement>
</p:properties>
</file>

<file path=customXml/itemProps1.xml><?xml version="1.0" encoding="utf-8"?>
<ds:datastoreItem xmlns:ds="http://schemas.openxmlformats.org/officeDocument/2006/customXml" ds:itemID="{0B07399C-A0BB-4CF9-A217-B9CFD1535D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bc632a-1e20-44e9-89c8-b28d27e42b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0D43CAD-2F9A-4EB5-90DD-9177B3D9F65F}">
  <ds:schemaRefs>
    <ds:schemaRef ds:uri="http://schemas.microsoft.com/sharepoint/v3/contenttype/forms"/>
  </ds:schemaRefs>
</ds:datastoreItem>
</file>

<file path=customXml/itemProps3.xml><?xml version="1.0" encoding="utf-8"?>
<ds:datastoreItem xmlns:ds="http://schemas.openxmlformats.org/officeDocument/2006/customXml" ds:itemID="{60BF89C2-C20F-46BF-84EC-8EE92178702E}">
  <ds:schemaRefs>
    <ds:schemaRef ds:uri="6fbc632a-1e20-44e9-89c8-b28d27e42b83"/>
    <ds:schemaRef ds:uri="http://purl.org/dc/terms/"/>
    <ds:schemaRef ds:uri="http://purl.org/dc/elements/1.1/"/>
    <ds:schemaRef ds:uri="http://www.w3.org/XML/1998/namespace"/>
    <ds:schemaRef ds:uri="http://schemas.microsoft.com/office/2006/metadata/properties"/>
    <ds:schemaRef ds:uri="http://schemas.microsoft.com/office/infopath/2007/PartnerControls"/>
    <ds:schemaRef ds:uri="http://purl.org/dc/dcmitype/"/>
    <ds:schemaRef ds:uri="http://schemas.microsoft.com/office/2006/documentManagement/type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421</TotalTime>
  <Words>413</Words>
  <Application>Microsoft Office PowerPoint</Application>
  <PresentationFormat>A4 Paper (210x297 mm)</PresentationFormat>
  <Paragraphs>34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Lowe</dc:creator>
  <cp:lastModifiedBy>Karen Hambleton</cp:lastModifiedBy>
  <cp:revision>8</cp:revision>
  <dcterms:created xsi:type="dcterms:W3CDTF">2024-01-31T04:11:02Z</dcterms:created>
  <dcterms:modified xsi:type="dcterms:W3CDTF">2024-04-25T10:47:42Z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0x0101006999D9337105354D9C1D2C251DE1385E</vt:lpwstr>
  </property>
</Properties>
</file>