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1" ContentType="image/jpe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</p:sldIdLst>
  <p:sldSz cx="6858000" cy="1008062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3166" autoAdjust="0"/>
    <p:restoredTop sz="94660"/>
  </p:normalViewPr>
  <p:slideViewPr>
    <p:cSldViewPr snapToGrid="0">
      <p:cViewPr>
        <p:scale>
          <a:sx n="50" d="100"/>
          <a:sy n="50" d="100"/>
        </p:scale>
        <p:origin x="250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49770"/>
            <a:ext cx="5829300" cy="3509551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94662"/>
            <a:ext cx="5143500" cy="243381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943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730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513159"/>
            <a:ext cx="5915025" cy="419325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746088"/>
            <a:ext cx="5915025" cy="220513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783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83500"/>
            <a:ext cx="2914650" cy="639606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83500"/>
            <a:ext cx="2914650" cy="639606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060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36702"/>
            <a:ext cx="5915025" cy="194845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71154"/>
            <a:ext cx="2901255" cy="121107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82228"/>
            <a:ext cx="2901255" cy="54160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71154"/>
            <a:ext cx="2915543" cy="121107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82228"/>
            <a:ext cx="2915543" cy="54160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23/10/2023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12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23/10/2023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785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23/10/2023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224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72042"/>
            <a:ext cx="2211884" cy="2352146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51426"/>
            <a:ext cx="3471863" cy="716377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024188"/>
            <a:ext cx="2211884" cy="560268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977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72042"/>
            <a:ext cx="2211884" cy="2352146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51426"/>
            <a:ext cx="3471863" cy="716377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024188"/>
            <a:ext cx="2211884" cy="560268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52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523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36700"/>
            <a:ext cx="1478756" cy="85428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36700"/>
            <a:ext cx="4350544" cy="854286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989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36702"/>
            <a:ext cx="5915025" cy="19484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83500"/>
            <a:ext cx="5915025" cy="639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343248"/>
            <a:ext cx="1543050" cy="53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0AEFB4-B849-4B59-9F7B-F5E02A638355}" type="datetimeFigureOut">
              <a:rPr lang="en-GB" smtClean="0"/>
              <a:t>23/10/2023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343248"/>
            <a:ext cx="2314575" cy="53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343248"/>
            <a:ext cx="1543050" cy="53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52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hyperlink" Target="https://www.piqsels.com/en/public-domain-photo-zscyv" TargetMode="External"/><Relationship Id="rId18" Type="http://schemas.openxmlformats.org/officeDocument/2006/relationships/image" Target="../media/image9.JPG"/><Relationship Id="rId26" Type="http://schemas.openxmlformats.org/officeDocument/2006/relationships/hyperlink" Target="https://durak.org/photos/seandreilinger/5163521304" TargetMode="External"/><Relationship Id="rId3" Type="http://schemas.openxmlformats.org/officeDocument/2006/relationships/hyperlink" Target="https://www.picpedia.org/highway-signs/r/responsibility.html" TargetMode="External"/><Relationship Id="rId21" Type="http://schemas.openxmlformats.org/officeDocument/2006/relationships/hyperlink" Target="https://www.flickr.com/photos/pencaitlandcc/16871563584/" TargetMode="External"/><Relationship Id="rId34" Type="http://schemas.openxmlformats.org/officeDocument/2006/relationships/image" Target="../media/image18.jpeg"/><Relationship Id="rId7" Type="http://schemas.openxmlformats.org/officeDocument/2006/relationships/hyperlink" Target="https://www.rawpixel.com/search/independence" TargetMode="External"/><Relationship Id="rId12" Type="http://schemas.openxmlformats.org/officeDocument/2006/relationships/image" Target="../media/image6.jpg"/><Relationship Id="rId17" Type="http://schemas.openxmlformats.org/officeDocument/2006/relationships/hyperlink" Target="https://www.flickr.com/photos/ninefish/76333803" TargetMode="External"/><Relationship Id="rId25" Type="http://schemas.openxmlformats.org/officeDocument/2006/relationships/image" Target="../media/image13.jpg"/><Relationship Id="rId33" Type="http://schemas.openxmlformats.org/officeDocument/2006/relationships/hyperlink" Target="https://www.flickr.com/photos/d-olwen-dee/8202779802/" TargetMode="External"/><Relationship Id="rId2" Type="http://schemas.openxmlformats.org/officeDocument/2006/relationships/image" Target="../media/image1.jpg"/><Relationship Id="rId16" Type="http://schemas.openxmlformats.org/officeDocument/2006/relationships/image" Target="../media/image8.jpg"/><Relationship Id="rId20" Type="http://schemas.openxmlformats.org/officeDocument/2006/relationships/image" Target="../media/image10.jpg"/><Relationship Id="rId29" Type="http://schemas.openxmlformats.org/officeDocument/2006/relationships/hyperlink" Target="https://colegiomanuelrodriguez.cl/mr/exelearning/5IngU3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1"/><Relationship Id="rId11" Type="http://schemas.openxmlformats.org/officeDocument/2006/relationships/hyperlink" Target="https://pursuit.unimelb.edu.au/articles/why-helping-at-home-is-good-for-kids" TargetMode="External"/><Relationship Id="rId24" Type="http://schemas.openxmlformats.org/officeDocument/2006/relationships/hyperlink" Target="https://davidgomez.eu/fundraising-el-nuevo-reto-de-las-ongs/" TargetMode="External"/><Relationship Id="rId32" Type="http://schemas.openxmlformats.org/officeDocument/2006/relationships/image" Target="../media/image17.jpg"/><Relationship Id="rId5" Type="http://schemas.openxmlformats.org/officeDocument/2006/relationships/hyperlink" Target="https://www.pexels.com/photo/unrecognizable-slender-sportswoman-tying-shoelaces-on-floor-4498547/" TargetMode="External"/><Relationship Id="rId15" Type="http://schemas.openxmlformats.org/officeDocument/2006/relationships/hyperlink" Target="https://www.rawpixel.com/image/94962/premium-photo-image-flat-lay-bake-bakery" TargetMode="External"/><Relationship Id="rId23" Type="http://schemas.openxmlformats.org/officeDocument/2006/relationships/image" Target="../media/image12.jpg"/><Relationship Id="rId28" Type="http://schemas.openxmlformats.org/officeDocument/2006/relationships/image" Target="../media/image15.jpg"/><Relationship Id="rId10" Type="http://schemas.openxmlformats.org/officeDocument/2006/relationships/image" Target="../media/image5.jpg"/><Relationship Id="rId19" Type="http://schemas.openxmlformats.org/officeDocument/2006/relationships/hyperlink" Target="https://www.montessorialbum.com/montessori/index.php/Button_Frame" TargetMode="External"/><Relationship Id="rId31" Type="http://schemas.openxmlformats.org/officeDocument/2006/relationships/hyperlink" Target="https://www.publicdomainpictures.net/view-image.php?image=138917&amp;picture=utility-boat-gulf-mexico" TargetMode="External"/><Relationship Id="rId4" Type="http://schemas.openxmlformats.org/officeDocument/2006/relationships/image" Target="../media/image2.jpeg"/><Relationship Id="rId9" Type="http://schemas.openxmlformats.org/officeDocument/2006/relationships/hyperlink" Target="https://www.icanteachmychild.com/diy-table-setting-placemats/" TargetMode="External"/><Relationship Id="rId14" Type="http://schemas.openxmlformats.org/officeDocument/2006/relationships/image" Target="../media/image7.1"/><Relationship Id="rId22" Type="http://schemas.openxmlformats.org/officeDocument/2006/relationships/image" Target="../media/image11.jpeg"/><Relationship Id="rId27" Type="http://schemas.openxmlformats.org/officeDocument/2006/relationships/image" Target="../media/image14.jpeg"/><Relationship Id="rId30" Type="http://schemas.openxmlformats.org/officeDocument/2006/relationships/image" Target="../media/image16.jpg"/><Relationship Id="rId8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1000"/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l="-60000" r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E6058DD-4756-4236-B1CF-04B35049CD0E}"/>
              </a:ext>
            </a:extLst>
          </p:cNvPr>
          <p:cNvSpPr txBox="1"/>
          <p:nvPr/>
        </p:nvSpPr>
        <p:spPr>
          <a:xfrm>
            <a:off x="193964" y="290946"/>
            <a:ext cx="6470072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chemeClr val="accent4">
                <a:lumMod val="75000"/>
              </a:schemeClr>
            </a:solidFill>
            <a:prstDash val="lgDashDotDot"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HALF TERM CHALLENGE FROM MRS HAMBLETON!!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267730-1069-4AF4-8C7C-A12F66C54750}"/>
              </a:ext>
            </a:extLst>
          </p:cNvPr>
          <p:cNvSpPr txBox="1"/>
          <p:nvPr/>
        </p:nvSpPr>
        <p:spPr>
          <a:xfrm>
            <a:off x="57910" y="1361211"/>
            <a:ext cx="6673090" cy="8679299"/>
          </a:xfrm>
          <a:prstGeom prst="rect">
            <a:avLst/>
          </a:prstGeom>
          <a:noFill/>
          <a:ln w="5715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Bradley Hand ITC" panose="03070402050302030203" pitchFamily="66" charset="0"/>
              </a:rPr>
              <a:t>Hi children (and grown ups!)</a:t>
            </a:r>
          </a:p>
          <a:p>
            <a:endParaRPr lang="en-GB" dirty="0">
              <a:latin typeface="Bradley Hand ITC" panose="03070402050302030203" pitchFamily="66" charset="0"/>
            </a:endParaRPr>
          </a:p>
          <a:p>
            <a:pPr algn="just"/>
            <a:r>
              <a:rPr lang="en-GB" dirty="0">
                <a:latin typeface="Bradley Hand ITC" panose="03070402050302030203" pitchFamily="66" charset="0"/>
              </a:rPr>
              <a:t>This half term challenge is based on </a:t>
            </a:r>
            <a:r>
              <a:rPr lang="en-GB" b="1" dirty="0">
                <a:solidFill>
                  <a:srgbClr val="002060"/>
                </a:solidFill>
                <a:latin typeface="Bradley Hand ITC" panose="03070402050302030203" pitchFamily="66" charset="0"/>
              </a:rPr>
              <a:t>responsibility and independence. </a:t>
            </a:r>
          </a:p>
          <a:p>
            <a:pPr algn="just"/>
            <a:r>
              <a:rPr lang="en-GB" dirty="0">
                <a:latin typeface="Bradley Hand ITC" panose="03070402050302030203" pitchFamily="66" charset="0"/>
              </a:rPr>
              <a:t>In school many children have a role or responsibility and use their independence and initiative skills to be successful. They take great pride in this!</a:t>
            </a:r>
          </a:p>
          <a:p>
            <a:pPr algn="just"/>
            <a:endParaRPr lang="en-GB" dirty="0">
              <a:latin typeface="Bradley Hand ITC" panose="03070402050302030203" pitchFamily="66" charset="0"/>
            </a:endParaRPr>
          </a:p>
          <a:p>
            <a:pPr algn="just"/>
            <a:r>
              <a:rPr lang="en-GB" dirty="0">
                <a:latin typeface="Bradley Hand ITC" panose="03070402050302030203" pitchFamily="66" charset="0"/>
              </a:rPr>
              <a:t>So the challenge for this half term is to practice a </a:t>
            </a:r>
            <a:r>
              <a:rPr lang="en-GB" u="sng" dirty="0">
                <a:latin typeface="Bradley Hand ITC" panose="03070402050302030203" pitchFamily="66" charset="0"/>
              </a:rPr>
              <a:t>new or already developing</a:t>
            </a:r>
            <a:r>
              <a:rPr lang="en-GB" dirty="0">
                <a:latin typeface="Bradley Hand ITC" panose="03070402050302030203" pitchFamily="66" charset="0"/>
              </a:rPr>
              <a:t> responsibility at home or within the community (supported by a safe adult at home) This could be something as simple as practicing a skill that you want to improve on due to your age or something more challenging and creative. Photo’s can be sent to Mrs Hambleton and a badge given to all those children who chose to take part. This challenge should last over time </a:t>
            </a:r>
            <a:r>
              <a:rPr lang="en-GB">
                <a:latin typeface="Bradley Hand ITC" panose="03070402050302030203" pitchFamily="66" charset="0"/>
              </a:rPr>
              <a:t>(length dependent </a:t>
            </a:r>
            <a:r>
              <a:rPr lang="en-GB" dirty="0">
                <a:latin typeface="Bradley Hand ITC" panose="03070402050302030203" pitchFamily="66" charset="0"/>
              </a:rPr>
              <a:t>on the challenge)….or it wouldn’t be a challenge!</a:t>
            </a:r>
          </a:p>
          <a:p>
            <a:endParaRPr lang="en-GB" dirty="0">
              <a:latin typeface="Bradley Hand ITC" panose="03070402050302030203" pitchFamily="66" charset="0"/>
            </a:endParaRPr>
          </a:p>
          <a:p>
            <a:r>
              <a:rPr lang="en-GB" dirty="0">
                <a:latin typeface="Bradley Hand ITC" panose="03070402050302030203" pitchFamily="66" charset="0"/>
              </a:rPr>
              <a:t>    Be responsible and have fun!</a:t>
            </a:r>
          </a:p>
          <a:p>
            <a:r>
              <a:rPr lang="en-GB" dirty="0">
                <a:latin typeface="Bradley Hand ITC" panose="03070402050302030203" pitchFamily="66" charset="0"/>
              </a:rPr>
              <a:t>    Love Mrs Hambleton</a:t>
            </a:r>
          </a:p>
          <a:p>
            <a:endParaRPr lang="en-GB" dirty="0">
              <a:latin typeface="Bradley Hand ITC" panose="03070402050302030203" pitchFamily="66" charset="0"/>
            </a:endParaRPr>
          </a:p>
          <a:p>
            <a:endParaRPr lang="en-GB" dirty="0">
              <a:latin typeface="Bradley Hand ITC" panose="03070402050302030203" pitchFamily="66" charset="0"/>
            </a:endParaRPr>
          </a:p>
          <a:p>
            <a:endParaRPr lang="en-GB" dirty="0">
              <a:latin typeface="Bradley Hand ITC" panose="03070402050302030203" pitchFamily="66" charset="0"/>
            </a:endParaRPr>
          </a:p>
          <a:p>
            <a:endParaRPr lang="en-GB" dirty="0">
              <a:latin typeface="Bradley Hand ITC" panose="03070402050302030203" pitchFamily="66" charset="0"/>
            </a:endParaRPr>
          </a:p>
          <a:p>
            <a:endParaRPr lang="en-GB" dirty="0">
              <a:latin typeface="Bradley Hand ITC" panose="03070402050302030203" pitchFamily="66" charset="0"/>
            </a:endParaRPr>
          </a:p>
          <a:p>
            <a:endParaRPr lang="en-GB" dirty="0">
              <a:latin typeface="Bradley Hand ITC" panose="03070402050302030203" pitchFamily="66" charset="0"/>
            </a:endParaRPr>
          </a:p>
          <a:p>
            <a:endParaRPr lang="en-GB" dirty="0">
              <a:latin typeface="Bradley Hand ITC" panose="03070402050302030203" pitchFamily="66" charset="0"/>
            </a:endParaRPr>
          </a:p>
          <a:p>
            <a:endParaRPr lang="en-GB" dirty="0">
              <a:latin typeface="Bradley Hand ITC" panose="03070402050302030203" pitchFamily="66" charset="0"/>
            </a:endParaRPr>
          </a:p>
          <a:p>
            <a:endParaRPr lang="en-GB" dirty="0">
              <a:latin typeface="Bradley Hand ITC" panose="03070402050302030203" pitchFamily="66" charset="0"/>
            </a:endParaRPr>
          </a:p>
          <a:p>
            <a:endParaRPr lang="en-GB" dirty="0">
              <a:latin typeface="Bradley Hand ITC" panose="03070402050302030203" pitchFamily="66" charset="0"/>
            </a:endParaRPr>
          </a:p>
          <a:p>
            <a:endParaRPr lang="en-GB" dirty="0">
              <a:latin typeface="Bradley Hand ITC" panose="03070402050302030203" pitchFamily="66" charset="0"/>
            </a:endParaRPr>
          </a:p>
          <a:p>
            <a:endParaRPr lang="en-GB" dirty="0">
              <a:latin typeface="Bradley Hand ITC" panose="03070402050302030203" pitchFamily="66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A03C011-0A39-4C87-A4A4-E9E62FBFB2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756213" y="5837671"/>
            <a:ext cx="907823" cy="124892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AFC36F0-D676-4D3E-9726-4CD8F725416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488572" y="6716082"/>
            <a:ext cx="1236481" cy="91499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BB88CF3-B477-497C-81A6-84924BB72B2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4523031" y="5886034"/>
            <a:ext cx="1204632" cy="80308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3243D5B-1BB5-4209-AEC4-5BC0731ABAB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189944" y="6730053"/>
            <a:ext cx="1203970" cy="108701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630C318-90DF-4960-AC1A-36A3EBD8055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3198668" y="5886034"/>
            <a:ext cx="1203970" cy="80308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A623A9D-DCAD-4CE4-B1CF-46C0BE36A00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5"/>
              </a:ext>
            </a:extLst>
          </a:blip>
          <a:stretch>
            <a:fillRect/>
          </a:stretch>
        </p:blipFill>
        <p:spPr>
          <a:xfrm>
            <a:off x="2858487" y="6753695"/>
            <a:ext cx="1203970" cy="83976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D5DA9DF9-EEB6-46B9-A72B-190D7F6EC89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7"/>
              </a:ext>
            </a:extLst>
          </a:blip>
          <a:stretch>
            <a:fillRect/>
          </a:stretch>
        </p:blipFill>
        <p:spPr>
          <a:xfrm>
            <a:off x="1511625" y="7872007"/>
            <a:ext cx="1231909" cy="92393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4563099E-0594-45A5-8301-4D3B3BDCC13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9"/>
              </a:ext>
            </a:extLst>
          </a:blip>
          <a:stretch>
            <a:fillRect/>
          </a:stretch>
        </p:blipFill>
        <p:spPr>
          <a:xfrm>
            <a:off x="197706" y="7858622"/>
            <a:ext cx="1124006" cy="84525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E6E22D9C-F2BD-4DCB-BD40-1050FE2D6ACF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1"/>
              </a:ext>
            </a:extLst>
          </a:blip>
          <a:stretch>
            <a:fillRect/>
          </a:stretch>
        </p:blipFill>
        <p:spPr>
          <a:xfrm>
            <a:off x="5642857" y="8560995"/>
            <a:ext cx="996406" cy="1361211"/>
          </a:xfrm>
          <a:prstGeom prst="rect">
            <a:avLst/>
          </a:prstGeom>
        </p:spPr>
      </p:pic>
      <p:pic>
        <p:nvPicPr>
          <p:cNvPr id="1026" name="Picture 2" descr="child looking over kids money management toolkit and spend save share jars">
            <a:extLst>
              <a:ext uri="{FF2B5EF4-FFF2-40B4-BE49-F238E27FC236}">
                <a16:creationId xmlns:a16="http://schemas.microsoft.com/office/drawing/2014/main" id="{3F5B2487-5C35-4421-BE85-46E76AA8B7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06" y="8790438"/>
            <a:ext cx="1131768" cy="1131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B94CAD8D-F2AE-49D3-A4D6-2A5A473356DC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4"/>
              </a:ext>
            </a:extLst>
          </a:blip>
          <a:stretch>
            <a:fillRect/>
          </a:stretch>
        </p:blipFill>
        <p:spPr>
          <a:xfrm>
            <a:off x="1469270" y="9012505"/>
            <a:ext cx="1335743" cy="877583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4AE1D0E4-DAFB-4519-92E8-76A2431EB0F2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6"/>
              </a:ext>
            </a:extLst>
          </a:blip>
          <a:stretch>
            <a:fillRect/>
          </a:stretch>
        </p:blipFill>
        <p:spPr>
          <a:xfrm>
            <a:off x="2837773" y="7768015"/>
            <a:ext cx="1438618" cy="958704"/>
          </a:xfrm>
          <a:prstGeom prst="rect">
            <a:avLst/>
          </a:prstGeom>
        </p:spPr>
      </p:pic>
      <p:pic>
        <p:nvPicPr>
          <p:cNvPr id="1028" name="Picture 4" descr="https://encrypted-tbn0.gstatic.com/images?q=tbn:ANd9GcSIOorUHm_AKjuUtg0WWq7o9n56CsPvhO1phSjfTzGsvlv3_MiYSPMUU0x3YUw:https://lookaside.fbsbx.com/lookaside/crawler/media/%3Fmedia_id%3D100064195293287&amp;s">
            <a:extLst>
              <a:ext uri="{FF2B5EF4-FFF2-40B4-BE49-F238E27FC236}">
                <a16:creationId xmlns:a16="http://schemas.microsoft.com/office/drawing/2014/main" id="{1571D17F-96B0-419E-AEF5-5310B0F961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2638" y="7796020"/>
            <a:ext cx="1067936" cy="1067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BB43AE60-CBC6-4C64-81E4-DDA9908937F1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9"/>
              </a:ext>
            </a:extLst>
          </a:blip>
          <a:stretch>
            <a:fillRect/>
          </a:stretch>
        </p:blipFill>
        <p:spPr>
          <a:xfrm>
            <a:off x="2898507" y="8944823"/>
            <a:ext cx="1317149" cy="87758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615E867-229E-4257-9769-67314F6E10A9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1"/>
              </a:ext>
            </a:extLst>
          </a:blip>
          <a:stretch>
            <a:fillRect/>
          </a:stretch>
        </p:blipFill>
        <p:spPr>
          <a:xfrm>
            <a:off x="4268421" y="8977314"/>
            <a:ext cx="1282700" cy="857077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DD5EF43F-6267-4FD5-8AB2-C17CAC9CC832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3"/>
              </a:ext>
            </a:extLst>
          </a:blip>
          <a:stretch>
            <a:fillRect/>
          </a:stretch>
        </p:blipFill>
        <p:spPr>
          <a:xfrm>
            <a:off x="4210467" y="6766457"/>
            <a:ext cx="1384945" cy="924222"/>
          </a:xfrm>
          <a:prstGeom prst="rect">
            <a:avLst/>
          </a:prstGeom>
        </p:spPr>
      </p:pic>
      <p:pic>
        <p:nvPicPr>
          <p:cNvPr id="1030" name="Picture 6" descr="https://encrypted-tbn0.gstatic.com/images?q=tbn:ANd9GcTNpOwI1-J8xc1So5Laf0W2A3HCuPyzvFCuVUu7B6TP5F4827cs6x1YmnMCs9c:https://c8.alamy.com/comp/B34844/learning-to-use-a-knife-and-fork-a-five-year-old-girl-eats-fried-egg-B34844.jpg&amp;s">
            <a:extLst>
              <a:ext uri="{FF2B5EF4-FFF2-40B4-BE49-F238E27FC236}">
                <a16:creationId xmlns:a16="http://schemas.microsoft.com/office/drawing/2014/main" id="{8766A4EF-4D6D-4DFD-956A-B10B3CC597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0250" y="7150316"/>
            <a:ext cx="828675" cy="13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23180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6107</TotalTime>
  <Words>162</Words>
  <Application>Microsoft Office PowerPoint</Application>
  <PresentationFormat>Custom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Bradley Hand ITC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KHambleton</dc:creator>
  <cp:lastModifiedBy>KHambleton</cp:lastModifiedBy>
  <cp:revision>27</cp:revision>
  <cp:lastPrinted>2023-10-27T09:31:02Z</cp:lastPrinted>
  <dcterms:created xsi:type="dcterms:W3CDTF">2020-10-23T11:17:12Z</dcterms:created>
  <dcterms:modified xsi:type="dcterms:W3CDTF">2023-10-27T11:26:10Z</dcterms:modified>
</cp:coreProperties>
</file>