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7559675" cy="1079976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2" d="100"/>
          <a:sy n="42" d="100"/>
        </p:scale>
        <p:origin x="2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Hambleton" userId="4ba7ec75-eb34-40af-af4a-b76349000f53" providerId="ADAL" clId="{964751C9-5A4E-4733-BDB2-F9AFFEC0FAAD}"/>
    <pc:docChg chg="custSel modSld">
      <pc:chgData name="Karen Hambleton" userId="4ba7ec75-eb34-40af-af4a-b76349000f53" providerId="ADAL" clId="{964751C9-5A4E-4733-BDB2-F9AFFEC0FAAD}" dt="2024-09-23T09:38:41.362" v="32" actId="368"/>
      <pc:docMkLst>
        <pc:docMk/>
      </pc:docMkLst>
      <pc:sldChg chg="modSp mod">
        <pc:chgData name="Karen Hambleton" userId="4ba7ec75-eb34-40af-af4a-b76349000f53" providerId="ADAL" clId="{964751C9-5A4E-4733-BDB2-F9AFFEC0FAAD}" dt="2024-09-23T09:38:41.362" v="32" actId="368"/>
        <pc:sldMkLst>
          <pc:docMk/>
          <pc:sldMk cId="2832021949" sldId="256"/>
        </pc:sldMkLst>
        <pc:graphicFrameChg chg="modGraphic">
          <ac:chgData name="Karen Hambleton" userId="4ba7ec75-eb34-40af-af4a-b76349000f53" providerId="ADAL" clId="{964751C9-5A4E-4733-BDB2-F9AFFEC0FAAD}" dt="2024-09-23T09:38:41.362" v="32" actId="368"/>
          <ac:graphicFrameMkLst>
            <pc:docMk/>
            <pc:sldMk cId="2832021949" sldId="256"/>
            <ac:graphicFrameMk id="4" creationId="{00000000-0000-0000-0000-000000000000}"/>
          </ac:graphicFrameMkLst>
        </pc:graphicFrameChg>
        <pc:graphicFrameChg chg="modGraphic">
          <ac:chgData name="Karen Hambleton" userId="4ba7ec75-eb34-40af-af4a-b76349000f53" providerId="ADAL" clId="{964751C9-5A4E-4733-BDB2-F9AFFEC0FAAD}" dt="2024-09-03T13:45:47.168" v="31" actId="313"/>
          <ac:graphicFrameMkLst>
            <pc:docMk/>
            <pc:sldMk cId="2832021949" sldId="256"/>
            <ac:graphicFrameMk id="5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67462"/>
            <a:ext cx="6425724" cy="3759917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72376"/>
            <a:ext cx="5669756" cy="2607442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375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085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92444"/>
            <a:ext cx="6520220" cy="4492401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227345"/>
            <a:ext cx="6520220" cy="2362447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262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74937"/>
            <a:ext cx="3212862" cy="68523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74937"/>
            <a:ext cx="3212862" cy="685235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565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74990"/>
            <a:ext cx="6520220" cy="208745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47443"/>
            <a:ext cx="3198096" cy="1297471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44914"/>
            <a:ext cx="3198096" cy="58023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47443"/>
            <a:ext cx="3213847" cy="1297471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44914"/>
            <a:ext cx="3213847" cy="58023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577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53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985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9984"/>
            <a:ext cx="2438192" cy="2519945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54968"/>
            <a:ext cx="3827085" cy="7674832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39929"/>
            <a:ext cx="2438192" cy="6002369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572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9984"/>
            <a:ext cx="2438192" cy="2519945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54968"/>
            <a:ext cx="3827085" cy="7674832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39929"/>
            <a:ext cx="2438192" cy="6002369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93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8083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74987"/>
            <a:ext cx="1630055" cy="91523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74987"/>
            <a:ext cx="4795669" cy="91523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575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74990"/>
            <a:ext cx="6520220" cy="20874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74937"/>
            <a:ext cx="6520220" cy="68523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10009783"/>
            <a:ext cx="170092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AEC91B-C99D-489F-8654-828464C8C86C}" type="datetimeFigureOut">
              <a:rPr lang="en-GB" smtClean="0"/>
              <a:t>23/09/2024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10009783"/>
            <a:ext cx="2551390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10009783"/>
            <a:ext cx="170092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CF2B3-1CBD-46E8-8E8D-E903BE44EB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65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1256" y="370114"/>
            <a:ext cx="7010401" cy="10080172"/>
          </a:xfrm>
          <a:prstGeom prst="rect">
            <a:avLst/>
          </a:prstGeom>
          <a:noFill/>
          <a:ln w="762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61256" y="370114"/>
            <a:ext cx="5989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Franklin Gothic Demi Cond" panose="020B0706030402020204" pitchFamily="34" charset="0"/>
              </a:rPr>
              <a:t>Our School Development Priorities </a:t>
            </a:r>
          </a:p>
          <a:p>
            <a:r>
              <a:rPr lang="en-GB" sz="3200" dirty="0">
                <a:latin typeface="Franklin Gothic Demi Cond" panose="020B0706030402020204" pitchFamily="34" charset="0"/>
              </a:rPr>
              <a:t>for this year are: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211548"/>
              </p:ext>
            </p:extLst>
          </p:nvPr>
        </p:nvGraphicFramePr>
        <p:xfrm>
          <a:off x="352987" y="1553566"/>
          <a:ext cx="6773855" cy="2719066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6773855">
                  <a:extLst>
                    <a:ext uri="{9D8B030D-6E8A-4147-A177-3AD203B41FA5}">
                      <a16:colId xmlns:a16="http://schemas.microsoft.com/office/drawing/2014/main" val="2970791068"/>
                    </a:ext>
                  </a:extLst>
                </a:gridCol>
              </a:tblGrid>
              <a:tr h="422411">
                <a:tc>
                  <a:txBody>
                    <a:bodyPr/>
                    <a:lstStyle/>
                    <a:p>
                      <a:r>
                        <a:rPr lang="en-GB" sz="2400" dirty="0"/>
                        <a:t>Personal Development </a:t>
                      </a:r>
                      <a:r>
                        <a:rPr lang="en-GB" sz="2400"/>
                        <a:t>&amp; Behaviour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513815826"/>
                  </a:ext>
                </a:extLst>
              </a:tr>
              <a:tr h="863469">
                <a:tc>
                  <a:txBody>
                    <a:bodyPr/>
                    <a:lstStyle/>
                    <a:p>
                      <a:pPr algn="just"/>
                      <a:r>
                        <a:rPr lang="en-GB" sz="1400" dirty="0"/>
                        <a:t>To continue to </a:t>
                      </a:r>
                      <a:r>
                        <a:rPr lang="en-GB" sz="1400" b="1" dirty="0"/>
                        <a:t>DEVELOP</a:t>
                      </a:r>
                      <a:r>
                        <a:rPr lang="en-GB" sz="1400" dirty="0"/>
                        <a:t> an effective lunch time provision which enhances the already embedded personal development and pupil leadership programme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843148461"/>
                  </a:ext>
                </a:extLst>
              </a:tr>
              <a:tr h="716372">
                <a:tc>
                  <a:txBody>
                    <a:bodyPr/>
                    <a:lstStyle/>
                    <a:p>
                      <a:r>
                        <a:rPr lang="en-GB" dirty="0"/>
                        <a:t>SUSTAIN the Lawn communities understanding and responsibilities towards the ECO agenda</a:t>
                      </a:r>
                    </a:p>
                    <a:p>
                      <a:endParaRPr lang="en-GB" sz="1400" b="0" dirty="0"/>
                    </a:p>
                    <a:p>
                      <a:r>
                        <a:rPr lang="en-GB" sz="1400" b="1" dirty="0"/>
                        <a:t>ENGAGE </a:t>
                      </a:r>
                      <a:r>
                        <a:rPr lang="en-GB" sz="1400" b="0" dirty="0"/>
                        <a:t>stakeholders in the Smartphone Free Movement</a:t>
                      </a:r>
                      <a:endParaRPr lang="en-GB" sz="1400" b="1" dirty="0"/>
                    </a:p>
                    <a:p>
                      <a:endParaRPr lang="en-GB" sz="1400" b="0" dirty="0"/>
                    </a:p>
                    <a:p>
                      <a:endParaRPr lang="en-GB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7983368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939592"/>
              </p:ext>
            </p:extLst>
          </p:nvPr>
        </p:nvGraphicFramePr>
        <p:xfrm>
          <a:off x="395785" y="4494882"/>
          <a:ext cx="6773854" cy="265048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480180">
                  <a:extLst>
                    <a:ext uri="{9D8B030D-6E8A-4147-A177-3AD203B41FA5}">
                      <a16:colId xmlns:a16="http://schemas.microsoft.com/office/drawing/2014/main" val="2550454100"/>
                    </a:ext>
                  </a:extLst>
                </a:gridCol>
                <a:gridCol w="3293674">
                  <a:extLst>
                    <a:ext uri="{9D8B030D-6E8A-4147-A177-3AD203B41FA5}">
                      <a16:colId xmlns:a16="http://schemas.microsoft.com/office/drawing/2014/main" val="349159623"/>
                    </a:ext>
                  </a:extLst>
                </a:gridCol>
              </a:tblGrid>
              <a:tr h="363905">
                <a:tc>
                  <a:txBody>
                    <a:bodyPr/>
                    <a:lstStyle/>
                    <a:p>
                      <a:r>
                        <a:rPr lang="en-GB" sz="1400" dirty="0"/>
                        <a:t>What we will do…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What you will do…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26772910"/>
                  </a:ext>
                </a:extLst>
              </a:tr>
              <a:tr h="717840">
                <a:tc>
                  <a:txBody>
                    <a:bodyPr/>
                    <a:lstStyle/>
                    <a:p>
                      <a:r>
                        <a:rPr lang="en-GB" sz="1400" dirty="0"/>
                        <a:t>Purchase new resources, seek pupil voice and develop leaders during lunch time to deliver the extended provision (staff and pupils)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Support your child to engage in challenges and the web resources available – sharing success with the school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063370760"/>
                  </a:ext>
                </a:extLst>
              </a:tr>
              <a:tr h="823536">
                <a:tc>
                  <a:txBody>
                    <a:bodyPr/>
                    <a:lstStyle/>
                    <a:p>
                      <a:r>
                        <a:rPr lang="en-GB" sz="1400" dirty="0"/>
                        <a:t>Introduce and implement  ‘Kids Against Plastic’ and be part </a:t>
                      </a:r>
                      <a:r>
                        <a:rPr lang="en-GB" sz="1400"/>
                        <a:t>of ‘Lets Go Zero’</a:t>
                      </a:r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Share your views through parent questionnaires and open dialogue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260944023"/>
                  </a:ext>
                </a:extLst>
              </a:tr>
              <a:tr h="634042">
                <a:tc>
                  <a:txBody>
                    <a:bodyPr/>
                    <a:lstStyle/>
                    <a:p>
                      <a:r>
                        <a:rPr lang="en-GB" sz="1400" dirty="0"/>
                        <a:t>Introduce and implement the Smartphone Free movement and evaluate its impact.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b="0" i="0" u="none" strike="noStrike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Engage in school parent opportunities that support personal development in these key areas and beyond.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31493035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733157"/>
              </p:ext>
            </p:extLst>
          </p:nvPr>
        </p:nvGraphicFramePr>
        <p:xfrm>
          <a:off x="370681" y="7384401"/>
          <a:ext cx="6756161" cy="177687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756161">
                  <a:extLst>
                    <a:ext uri="{9D8B030D-6E8A-4147-A177-3AD203B41FA5}">
                      <a16:colId xmlns:a16="http://schemas.microsoft.com/office/drawing/2014/main" val="1606271630"/>
                    </a:ext>
                  </a:extLst>
                </a:gridCol>
              </a:tblGrid>
              <a:tr h="371760">
                <a:tc>
                  <a:txBody>
                    <a:bodyPr/>
                    <a:lstStyle/>
                    <a:p>
                      <a:r>
                        <a:rPr lang="en-GB" sz="1400" dirty="0"/>
                        <a:t>We know we will have been successful when…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920232459"/>
                  </a:ext>
                </a:extLst>
              </a:tr>
              <a:tr h="673595">
                <a:tc>
                  <a:txBody>
                    <a:bodyPr/>
                    <a:lstStyle/>
                    <a:p>
                      <a:r>
                        <a:rPr lang="en-GB" sz="1400" dirty="0"/>
                        <a:t>The enhanced lunch time provision engages, develops skills and wellbeing and develops leaders.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54967029"/>
                  </a:ext>
                </a:extLst>
              </a:tr>
              <a:tr h="673595"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The Lawn school community has effectively contributed to the wider community.</a:t>
                      </a:r>
                    </a:p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Stakeholders have engaged with the Smartphone Free Childhood Movement.</a:t>
                      </a:r>
                    </a:p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Stakeholders have engaged with ‘Kids Against Plastic’.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287177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060580"/>
              </p:ext>
            </p:extLst>
          </p:nvPr>
        </p:nvGraphicFramePr>
        <p:xfrm>
          <a:off x="370681" y="9287621"/>
          <a:ext cx="6770980" cy="10363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692745">
                  <a:extLst>
                    <a:ext uri="{9D8B030D-6E8A-4147-A177-3AD203B41FA5}">
                      <a16:colId xmlns:a16="http://schemas.microsoft.com/office/drawing/2014/main" val="2999356556"/>
                    </a:ext>
                  </a:extLst>
                </a:gridCol>
                <a:gridCol w="1692745">
                  <a:extLst>
                    <a:ext uri="{9D8B030D-6E8A-4147-A177-3AD203B41FA5}">
                      <a16:colId xmlns:a16="http://schemas.microsoft.com/office/drawing/2014/main" val="2786541850"/>
                    </a:ext>
                  </a:extLst>
                </a:gridCol>
                <a:gridCol w="1692745">
                  <a:extLst>
                    <a:ext uri="{9D8B030D-6E8A-4147-A177-3AD203B41FA5}">
                      <a16:colId xmlns:a16="http://schemas.microsoft.com/office/drawing/2014/main" val="2787913453"/>
                    </a:ext>
                  </a:extLst>
                </a:gridCol>
                <a:gridCol w="1692745">
                  <a:extLst>
                    <a:ext uri="{9D8B030D-6E8A-4147-A177-3AD203B41FA5}">
                      <a16:colId xmlns:a16="http://schemas.microsoft.com/office/drawing/2014/main" val="4248202424"/>
                    </a:ext>
                  </a:extLst>
                </a:gridCol>
              </a:tblGrid>
              <a:tr h="290891">
                <a:tc gridSpan="4">
                  <a:txBody>
                    <a:bodyPr/>
                    <a:lstStyle/>
                    <a:p>
                      <a:r>
                        <a:rPr lang="en-GB" sz="1400" dirty="0"/>
                        <a:t>Which</a:t>
                      </a:r>
                      <a:r>
                        <a:rPr lang="en-GB" sz="1400" baseline="0" dirty="0"/>
                        <a:t> leaders will make this happen?</a:t>
                      </a:r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7830840"/>
                  </a:ext>
                </a:extLst>
              </a:tr>
              <a:tr h="468796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Mrs Hambleton</a:t>
                      </a:r>
                      <a:endParaRPr lang="en-GB" sz="1400" baseline="0" dirty="0"/>
                    </a:p>
                    <a:p>
                      <a:pPr algn="ctr"/>
                      <a:r>
                        <a:rPr lang="en-GB" sz="1400" baseline="0" dirty="0"/>
                        <a:t>(</a:t>
                      </a:r>
                      <a:r>
                        <a:rPr lang="en-GB" sz="1400" baseline="0" dirty="0" err="1"/>
                        <a:t>Headteacher</a:t>
                      </a:r>
                      <a:r>
                        <a:rPr lang="en-GB" sz="1400" baseline="0" dirty="0"/>
                        <a:t>)</a:t>
                      </a:r>
                      <a:endParaRPr lang="en-GB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Mr Hancock</a:t>
                      </a:r>
                    </a:p>
                    <a:p>
                      <a:pPr algn="ctr"/>
                      <a:r>
                        <a:rPr lang="en-GB" sz="1400" dirty="0"/>
                        <a:t>(Deputy </a:t>
                      </a:r>
                      <a:r>
                        <a:rPr lang="en-GB" sz="1400" dirty="0" err="1"/>
                        <a:t>Headteacher</a:t>
                      </a:r>
                      <a:r>
                        <a:rPr lang="en-GB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Mrs Burton</a:t>
                      </a:r>
                    </a:p>
                    <a:p>
                      <a:pPr algn="ctr"/>
                      <a:r>
                        <a:rPr lang="en-GB" sz="1400" dirty="0"/>
                        <a:t>(Playleader)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Ms Grant </a:t>
                      </a:r>
                      <a:r>
                        <a:rPr lang="en-GB" sz="1400" dirty="0"/>
                        <a:t>(ECO)</a:t>
                      </a:r>
                    </a:p>
                    <a:p>
                      <a:pPr algn="ctr"/>
                      <a:r>
                        <a:rPr lang="en-GB" sz="1400" dirty="0"/>
                        <a:t>Ms Harrison (Parliament)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20769789"/>
                  </a:ext>
                </a:extLst>
              </a:tr>
            </a:tbl>
          </a:graphicData>
        </a:graphic>
      </p:graphicFrame>
      <p:pic>
        <p:nvPicPr>
          <p:cNvPr id="13" name="Picture 12" descr="LPSlogo_landscape_Col">
            <a:extLst>
              <a:ext uri="{FF2B5EF4-FFF2-40B4-BE49-F238E27FC236}">
                <a16:creationId xmlns:a16="http://schemas.microsoft.com/office/drawing/2014/main" id="{96AEAFE5-5C77-44F8-B1B2-AFFFFD1A9C7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764" y="476348"/>
            <a:ext cx="1464875" cy="8647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320219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1676</TotalTime>
  <Words>244</Words>
  <Application>Microsoft Office PowerPoint</Application>
  <PresentationFormat>Custom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Franklin Gothic Demi Cond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Jones</dc:creator>
  <cp:lastModifiedBy>Karen Hambleton</cp:lastModifiedBy>
  <cp:revision>34</cp:revision>
  <cp:lastPrinted>2021-10-04T08:05:45Z</cp:lastPrinted>
  <dcterms:created xsi:type="dcterms:W3CDTF">2021-03-22T20:47:52Z</dcterms:created>
  <dcterms:modified xsi:type="dcterms:W3CDTF">2024-09-23T10:00:29Z</dcterms:modified>
</cp:coreProperties>
</file>