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200" y="4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3B03012-5601-4BFF-A5D4-40B3986DA7CF}" type="datetimeFigureOut">
              <a:rPr lang="en-GB" smtClean="0"/>
              <a:t>21/09/2021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37947163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3B03012-5601-4BFF-A5D4-40B3986DA7CF}" type="datetimeFigureOut">
              <a:rPr lang="en-GB" smtClean="0"/>
              <a:t>21/09/2021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31295765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B03012-5601-4BFF-A5D4-40B3986DA7CF}" type="datetimeFigureOut">
              <a:rPr lang="en-GB" smtClean="0"/>
              <a:t>21/09/2021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26937699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3B03012-5601-4BFF-A5D4-40B3986DA7CF}" type="datetimeFigureOut">
              <a:rPr lang="en-GB" smtClean="0"/>
              <a:t>21/09/2021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31101098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3B03012-5601-4BFF-A5D4-40B3986DA7CF}" type="datetimeFigureOut">
              <a:rPr lang="en-GB" smtClean="0"/>
              <a:t>21/09/2021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23051370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3B03012-5601-4BFF-A5D4-40B3986DA7CF}" type="datetimeFigureOut">
              <a:rPr lang="en-GB" smtClean="0"/>
              <a:t>21/09/2021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1049654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B03012-5601-4BFF-A5D4-40B3986DA7CF}" type="datetimeFigureOut">
              <a:rPr lang="en-GB" smtClean="0"/>
              <a:t>21/09/2021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1101554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3B03012-5601-4BFF-A5D4-40B3986DA7CF}" type="datetimeFigureOut">
              <a:rPr lang="en-GB" smtClean="0"/>
              <a:t>21/09/2021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37294341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3B03012-5601-4BFF-A5D4-40B3986DA7CF}" type="datetimeFigureOut">
              <a:rPr lang="en-GB" smtClean="0"/>
              <a:t>21/09/2021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41284077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3B03012-5601-4BFF-A5D4-40B3986DA7CF}" type="datetimeFigureOut">
              <a:rPr lang="en-GB" smtClean="0"/>
              <a:t>21/09/2021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1286539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3B03012-5601-4BFF-A5D4-40B3986DA7CF}" type="datetimeFigureOut">
              <a:rPr lang="en-GB" smtClean="0"/>
              <a:t>21/09/2021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2A2053-BF73-4BD0-B9AC-5A67FDE636BF}" type="slidenum">
              <a:rPr lang="en-GB" smtClean="0"/>
              <a:t>‹#›</a:t>
            </a:fld>
            <a:endParaRPr lang="en-GB"/>
          </a:p>
        </p:txBody>
      </p:sp>
    </p:spTree>
    <p:extLst>
      <p:ext uri="{BB962C8B-B14F-4D97-AF65-F5344CB8AC3E}">
        <p14:creationId xmlns:p14="http://schemas.microsoft.com/office/powerpoint/2010/main" val="7468525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B03012-5601-4BFF-A5D4-40B3986DA7CF}" type="datetimeFigureOut">
              <a:rPr lang="en-GB" smtClean="0"/>
              <a:t>21/09/2021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2A2053-BF73-4BD0-B9AC-5A67FDE636BF}" type="slidenum">
              <a:rPr lang="en-GB" smtClean="0"/>
              <a:t>‹#›</a:t>
            </a:fld>
            <a:endParaRPr lang="en-GB"/>
          </a:p>
        </p:txBody>
      </p:sp>
    </p:spTree>
    <p:extLst>
      <p:ext uri="{BB962C8B-B14F-4D97-AF65-F5344CB8AC3E}">
        <p14:creationId xmlns:p14="http://schemas.microsoft.com/office/powerpoint/2010/main" val="34675841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descr="LPSlogo_landscape_C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42430"/>
            <a:ext cx="1314450" cy="65722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8" descr="116DECE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0392" y="75030"/>
            <a:ext cx="938213" cy="635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6"/>
          <p:cNvSpPr>
            <a:spLocks noChangeArrowheads="1"/>
          </p:cNvSpPr>
          <p:nvPr/>
        </p:nvSpPr>
        <p:spPr bwMode="auto">
          <a:xfrm>
            <a:off x="473727" y="17215"/>
            <a:ext cx="7848872" cy="1138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1pPr>
            <a:lvl2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2pPr>
            <a:lvl3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3pPr>
            <a:lvl4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4pPr>
            <a:lvl5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5pPr>
            <a:lvl6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6pPr>
            <a:lvl7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7pPr>
            <a:lvl8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8pPr>
            <a:lvl9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2865438" algn="ctr"/>
                <a:tab pos="5730875" algn="r"/>
              </a:tabLst>
            </a:pPr>
            <a:r>
              <a:rPr kumimoji="0" lang="en-GB" altLang="en-US" sz="2000" b="1" i="0" u="none" strike="noStrike" cap="none" normalizeH="0" baseline="0" dirty="0">
                <a:ln>
                  <a:noFill/>
                </a:ln>
                <a:solidFill>
                  <a:srgbClr val="00B050"/>
                </a:solidFill>
                <a:effectLst/>
                <a:latin typeface="Comic Sans MS" panose="030F0702030302020204" pitchFamily="66" charset="0"/>
                <a:ea typeface="Calibri" pitchFamily="34" charset="0"/>
                <a:cs typeface="Times New Roman" pitchFamily="18" charset="0"/>
              </a:rPr>
              <a:t>             </a:t>
            </a:r>
            <a:r>
              <a:rPr kumimoji="0" lang="en-GB" altLang="en-US" sz="2000" b="1" i="0" u="sng" strike="noStrike" cap="none" normalizeH="0" baseline="0" dirty="0">
                <a:ln>
                  <a:noFill/>
                </a:ln>
                <a:solidFill>
                  <a:srgbClr val="00B050"/>
                </a:solidFill>
                <a:effectLst/>
                <a:latin typeface="Comic Sans MS" panose="030F0702030302020204" pitchFamily="66" charset="0"/>
                <a:ea typeface="Calibri" pitchFamily="34" charset="0"/>
                <a:cs typeface="Times New Roman" pitchFamily="18" charset="0"/>
              </a:rPr>
              <a:t>Lawn Primary School – How we keep you safe</a:t>
            </a:r>
            <a:endParaRPr kumimoji="0" lang="en-GB" altLang="en-US" sz="800" b="0" i="0" u="none" strike="noStrike" cap="none" normalizeH="0" baseline="0" dirty="0">
              <a:ln>
                <a:noFill/>
              </a:ln>
              <a:solidFill>
                <a:schemeClr val="tx1"/>
              </a:solidFill>
              <a:effectLst/>
              <a:latin typeface="Comic Sans MS" panose="030F0702030302020204" pitchFamily="66" charset="0"/>
            </a:endParaRP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1100" b="0" i="0" u="none" strike="noStrike" cap="none" normalizeH="0" baseline="0" dirty="0">
                <a:ln>
                  <a:noFill/>
                </a:ln>
                <a:solidFill>
                  <a:schemeClr val="tx1"/>
                </a:solidFill>
                <a:effectLst/>
                <a:latin typeface="Comic Sans MS" panose="030F0702030302020204" pitchFamily="66" charset="0"/>
                <a:ea typeface="Calibri" pitchFamily="34" charset="0"/>
                <a:cs typeface="Times New Roman" pitchFamily="18" charset="0"/>
              </a:rPr>
              <a:t>                 </a:t>
            </a:r>
            <a:r>
              <a:rPr kumimoji="0" lang="en-GB" altLang="en-US" sz="1600" b="1" i="0" u="none" strike="noStrike" cap="none" normalizeH="0" baseline="0" dirty="0">
                <a:ln>
                  <a:noFill/>
                </a:ln>
                <a:solidFill>
                  <a:srgbClr val="000000"/>
                </a:solidFill>
                <a:effectLst/>
                <a:latin typeface="Comic Sans MS" panose="030F0702030302020204" pitchFamily="66" charset="0"/>
                <a:ea typeface="Calibri" pitchFamily="34" charset="0"/>
                <a:cs typeface="Times New Roman" pitchFamily="18" charset="0"/>
              </a:rPr>
              <a:t>At Lawn Primary School we put keeping you safe at the centre of everything</a:t>
            </a:r>
            <a:r>
              <a:rPr lang="en-GB" altLang="en-US" sz="1600" b="1" dirty="0">
                <a:solidFill>
                  <a:srgbClr val="000000"/>
                </a:solidFill>
                <a:latin typeface="Comic Sans MS" panose="030F0702030302020204" pitchFamily="66" charset="0"/>
                <a:ea typeface="Calibri" pitchFamily="34" charset="0"/>
                <a:cs typeface="Times New Roman" pitchFamily="18" charset="0"/>
              </a:rPr>
              <a:t>!</a:t>
            </a:r>
            <a:endParaRPr lang="en-GB" altLang="en-US" sz="1600" b="1" u="sng" dirty="0">
              <a:solidFill>
                <a:srgbClr val="000000"/>
              </a:solidFill>
              <a:latin typeface="Comic Sans MS" panose="030F0702030302020204" pitchFamily="66"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r>
              <a:rPr lang="en-GB" altLang="en-US" sz="1600" b="1" u="sng" dirty="0">
                <a:solidFill>
                  <a:srgbClr val="000000"/>
                </a:solidFill>
                <a:latin typeface="Comic Sans MS" panose="030F0702030302020204" pitchFamily="66" charset="0"/>
                <a:cs typeface="Times New Roman" pitchFamily="18" charset="0"/>
              </a:rPr>
              <a:t>YEAR 4</a:t>
            </a:r>
            <a:endParaRPr kumimoji="0" lang="en-GB" altLang="en-US" sz="2000" b="0" i="0" u="sng" strike="noStrike" cap="none" normalizeH="0" baseline="0" dirty="0">
              <a:ln>
                <a:noFill/>
              </a:ln>
              <a:solidFill>
                <a:schemeClr val="tx1"/>
              </a:solidFill>
              <a:effectLst/>
              <a:latin typeface="Comic Sans MS" panose="030F0702030302020204" pitchFamily="66" charset="0"/>
            </a:endParaRPr>
          </a:p>
        </p:txBody>
      </p:sp>
      <p:sp>
        <p:nvSpPr>
          <p:cNvPr id="2" name="TextBox 1">
            <a:extLst>
              <a:ext uri="{FF2B5EF4-FFF2-40B4-BE49-F238E27FC236}">
                <a16:creationId xmlns:a16="http://schemas.microsoft.com/office/drawing/2014/main" id="{FB8C9539-28AF-446E-9A7B-9B06FCFDAC7B}"/>
              </a:ext>
            </a:extLst>
          </p:cNvPr>
          <p:cNvSpPr txBox="1"/>
          <p:nvPr/>
        </p:nvSpPr>
        <p:spPr>
          <a:xfrm>
            <a:off x="4572000" y="1192591"/>
            <a:ext cx="4496419" cy="5293757"/>
          </a:xfrm>
          <a:prstGeom prst="rect">
            <a:avLst/>
          </a:prstGeom>
          <a:noFill/>
          <a:ln w="57150">
            <a:solidFill>
              <a:srgbClr val="C00000"/>
            </a:solidFill>
          </a:ln>
        </p:spPr>
        <p:txBody>
          <a:bodyPr wrap="square" rtlCol="0">
            <a:spAutoFit/>
          </a:bodyPr>
          <a:lstStyle/>
          <a:p>
            <a:r>
              <a:rPr lang="en-GB" sz="1600" b="1" u="sng" dirty="0">
                <a:latin typeface="Comic Sans MS" panose="030F0702030302020204" pitchFamily="66" charset="0"/>
              </a:rPr>
              <a:t>E-Safety- </a:t>
            </a:r>
            <a:r>
              <a:rPr lang="en-GB" sz="1600" dirty="0">
                <a:latin typeface="Comic Sans MS" panose="030F0702030302020204" pitchFamily="66" charset="0"/>
              </a:rPr>
              <a:t>In Computing, we explore how to keep ourselves safe online including not sharing any personal information with others and the importance of speaking to a trusted adult if you see something that makes you feel uncomfortable.</a:t>
            </a:r>
            <a:r>
              <a:rPr lang="en-GB" sz="1600" b="1" u="sng" dirty="0">
                <a:latin typeface="Comic Sans MS" panose="030F0702030302020204" pitchFamily="66" charset="0"/>
              </a:rPr>
              <a:t> </a:t>
            </a:r>
            <a:endParaRPr lang="en-GB" sz="1600" dirty="0">
              <a:latin typeface="Comic Sans MS" panose="030F0702030302020204" pitchFamily="66" charset="0"/>
            </a:endParaRPr>
          </a:p>
          <a:p>
            <a:r>
              <a:rPr lang="en-GB" sz="1600" b="1" u="sng" dirty="0">
                <a:latin typeface="Comic Sans MS" panose="030F0702030302020204" pitchFamily="66" charset="0"/>
              </a:rPr>
              <a:t>Anti-bullying Week- </a:t>
            </a:r>
            <a:r>
              <a:rPr lang="en-GB" sz="1600" dirty="0">
                <a:latin typeface="Comic Sans MS" panose="030F0702030302020204" pitchFamily="66" charset="0"/>
              </a:rPr>
              <a:t>In November, we spend a whole week learning about and discussing the various different types of bullying that exist. We learn what to do if we or someone we know is being bullied as well as the impact of bullying on a person’s mental health.</a:t>
            </a:r>
          </a:p>
          <a:p>
            <a:r>
              <a:rPr lang="en-GB" sz="1600" b="1" u="sng" dirty="0">
                <a:latin typeface="Comic Sans MS" panose="030F0702030302020204" pitchFamily="66" charset="0"/>
              </a:rPr>
              <a:t>Wellbeing Wednesdays- </a:t>
            </a:r>
            <a:r>
              <a:rPr lang="en-GB" sz="1600" dirty="0">
                <a:latin typeface="Comic Sans MS" panose="030F0702030302020204" pitchFamily="66" charset="0"/>
              </a:rPr>
              <a:t>In Year 4, we have ‘Wellbeing Wednesdays’ where we can discuss feelings and ideas and learn wellbeing techniques.</a:t>
            </a:r>
          </a:p>
          <a:p>
            <a:r>
              <a:rPr lang="en-GB" sz="1600" dirty="0">
                <a:latin typeface="Comic Sans MS" panose="030F0702030302020204" pitchFamily="66" charset="0"/>
              </a:rPr>
              <a:t>We have lots of fun with our learning.</a:t>
            </a:r>
          </a:p>
          <a:p>
            <a:r>
              <a:rPr lang="en-GB" sz="1600" dirty="0">
                <a:latin typeface="Comic Sans MS" panose="030F0702030302020204" pitchFamily="66" charset="0"/>
              </a:rPr>
              <a:t>We know that we can talk to the adults in the school if we are upset or have worries.</a:t>
            </a:r>
          </a:p>
          <a:p>
            <a:endParaRPr lang="en-GB" dirty="0"/>
          </a:p>
        </p:txBody>
      </p:sp>
      <p:pic>
        <p:nvPicPr>
          <p:cNvPr id="14" name="Picture 13">
            <a:extLst>
              <a:ext uri="{FF2B5EF4-FFF2-40B4-BE49-F238E27FC236}">
                <a16:creationId xmlns:a16="http://schemas.microsoft.com/office/drawing/2014/main" id="{6CA96EDA-0D99-4F0A-A810-885CD3C9EF19}"/>
              </a:ext>
            </a:extLst>
          </p:cNvPr>
          <p:cNvPicPr/>
          <p:nvPr/>
        </p:nvPicPr>
        <p:blipFill>
          <a:blip r:embed="rId4"/>
          <a:stretch>
            <a:fillRect/>
          </a:stretch>
        </p:blipFill>
        <p:spPr>
          <a:xfrm>
            <a:off x="179512" y="1225178"/>
            <a:ext cx="4218651" cy="4053205"/>
          </a:xfrm>
          <a:prstGeom prst="rect">
            <a:avLst/>
          </a:prstGeom>
          <a:ln w="57150">
            <a:solidFill>
              <a:schemeClr val="tx1"/>
            </a:solidFill>
          </a:ln>
        </p:spPr>
      </p:pic>
      <p:sp>
        <p:nvSpPr>
          <p:cNvPr id="15" name="Thought Bubble: Cloud 14">
            <a:extLst>
              <a:ext uri="{FF2B5EF4-FFF2-40B4-BE49-F238E27FC236}">
                <a16:creationId xmlns:a16="http://schemas.microsoft.com/office/drawing/2014/main" id="{6ADB0B2B-84B6-465C-BF69-B15CEC46D8C8}"/>
              </a:ext>
            </a:extLst>
          </p:cNvPr>
          <p:cNvSpPr/>
          <p:nvPr/>
        </p:nvSpPr>
        <p:spPr>
          <a:xfrm>
            <a:off x="34408" y="5347574"/>
            <a:ext cx="2000746" cy="1138774"/>
          </a:xfrm>
          <a:prstGeom prst="cloudCallout">
            <a:avLst>
              <a:gd name="adj1" fmla="val 23186"/>
              <a:gd name="adj2" fmla="val 71008"/>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GB" sz="14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Who are my trusted people?</a:t>
            </a:r>
            <a:endParaRPr lang="en-GB" sz="1100" dirty="0">
              <a:effectLst/>
              <a:ea typeface="Calibri" panose="020F0502020204030204" pitchFamily="34" charset="0"/>
              <a:cs typeface="Times New Roman" panose="02020603050405020304" pitchFamily="18" charset="0"/>
            </a:endParaRPr>
          </a:p>
          <a:p>
            <a:pPr algn="ctr">
              <a:lnSpc>
                <a:spcPct val="107000"/>
              </a:lnSpc>
              <a:spcAft>
                <a:spcPts val="800"/>
              </a:spcAft>
            </a:pPr>
            <a:r>
              <a:rPr lang="en-GB" sz="1100" dirty="0">
                <a:effectLst/>
                <a:ea typeface="Calibri" panose="020F0502020204030204" pitchFamily="34" charset="0"/>
                <a:cs typeface="Times New Roman" panose="02020603050405020304" pitchFamily="18" charset="0"/>
              </a:rPr>
              <a:t> </a:t>
            </a:r>
          </a:p>
        </p:txBody>
      </p:sp>
      <p:sp>
        <p:nvSpPr>
          <p:cNvPr id="16" name="Star: 6 Points 15">
            <a:extLst>
              <a:ext uri="{FF2B5EF4-FFF2-40B4-BE49-F238E27FC236}">
                <a16:creationId xmlns:a16="http://schemas.microsoft.com/office/drawing/2014/main" id="{EA7B1EF7-6F7B-448C-89BE-53BD45B5DAB1}"/>
              </a:ext>
            </a:extLst>
          </p:cNvPr>
          <p:cNvSpPr/>
          <p:nvPr/>
        </p:nvSpPr>
        <p:spPr>
          <a:xfrm>
            <a:off x="2490653" y="5347573"/>
            <a:ext cx="1907510" cy="1321787"/>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b="1" dirty="0">
                <a:effectLst/>
                <a:latin typeface="Comic Sans MS" panose="030F0702030302020204" pitchFamily="66" charset="0"/>
                <a:ea typeface="Calibri" panose="020F0502020204030204" pitchFamily="34" charset="0"/>
                <a:cs typeface="Times New Roman" panose="02020603050405020304" pitchFamily="18" charset="0"/>
              </a:rPr>
              <a:t>Keeping yourself safe around people you don’t know.</a:t>
            </a:r>
            <a:endParaRPr lang="en-GB" sz="11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886134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descr="LPSlogo_landscape_C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42430"/>
            <a:ext cx="1314450" cy="65722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8" descr="116DECE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0392" y="75030"/>
            <a:ext cx="938213" cy="635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4"/>
          <p:cNvSpPr>
            <a:spLocks noChangeArrowheads="1"/>
          </p:cNvSpPr>
          <p:nvPr/>
        </p:nvSpPr>
        <p:spPr bwMode="auto">
          <a:xfrm>
            <a:off x="473727" y="17215"/>
            <a:ext cx="7848872" cy="1138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1pPr>
            <a:lvl2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2pPr>
            <a:lvl3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3pPr>
            <a:lvl4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4pPr>
            <a:lvl5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5pPr>
            <a:lvl6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6pPr>
            <a:lvl7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7pPr>
            <a:lvl8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8pPr>
            <a:lvl9pPr fontAlgn="base">
              <a:spcBef>
                <a:spcPct val="0"/>
              </a:spcBef>
              <a:spcAft>
                <a:spcPct val="0"/>
              </a:spcAft>
              <a:tabLst>
                <a:tab pos="2865438" algn="ctr"/>
                <a:tab pos="5730875" algn="r"/>
              </a:tabLs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2865438" algn="ctr"/>
                <a:tab pos="5730875" algn="r"/>
              </a:tabLst>
            </a:pPr>
            <a:r>
              <a:rPr kumimoji="0" lang="en-GB" altLang="en-US" sz="2000" b="1" i="0" u="none" strike="noStrike" cap="none" normalizeH="0" baseline="0" dirty="0">
                <a:ln>
                  <a:noFill/>
                </a:ln>
                <a:solidFill>
                  <a:srgbClr val="00B050"/>
                </a:solidFill>
                <a:effectLst/>
                <a:latin typeface="Comic Sans MS" panose="030F0702030302020204" pitchFamily="66" charset="0"/>
                <a:ea typeface="Calibri" pitchFamily="34" charset="0"/>
                <a:cs typeface="Times New Roman" pitchFamily="18" charset="0"/>
              </a:rPr>
              <a:t>             </a:t>
            </a:r>
            <a:r>
              <a:rPr kumimoji="0" lang="en-GB" altLang="en-US" sz="2000" b="1" i="0" u="sng" strike="noStrike" cap="none" normalizeH="0" baseline="0" dirty="0">
                <a:ln>
                  <a:noFill/>
                </a:ln>
                <a:solidFill>
                  <a:srgbClr val="00B050"/>
                </a:solidFill>
                <a:effectLst/>
                <a:latin typeface="Comic Sans MS" panose="030F0702030302020204" pitchFamily="66" charset="0"/>
                <a:ea typeface="Calibri" pitchFamily="34" charset="0"/>
                <a:cs typeface="Times New Roman" pitchFamily="18" charset="0"/>
              </a:rPr>
              <a:t>Lawn Primary School – How we keep you safe</a:t>
            </a:r>
            <a:endParaRPr kumimoji="0" lang="en-GB" altLang="en-US" sz="800" b="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tab pos="2865438" algn="ctr"/>
                <a:tab pos="5730875" algn="r"/>
              </a:tabLst>
            </a:pPr>
            <a:r>
              <a:rPr kumimoji="0" lang="en-GB" altLang="en-US" sz="1100" b="0" i="0" u="none" strike="noStrike" cap="none" normalizeH="0" baseline="0" dirty="0">
                <a:ln>
                  <a:noFill/>
                </a:ln>
                <a:solidFill>
                  <a:schemeClr val="tx1"/>
                </a:solidFill>
                <a:effectLst/>
                <a:latin typeface="Comic Sans MS" panose="030F0702030302020204" pitchFamily="66" charset="0"/>
                <a:ea typeface="Calibri" pitchFamily="34" charset="0"/>
                <a:cs typeface="Times New Roman" pitchFamily="18" charset="0"/>
              </a:rPr>
              <a:t>                 </a:t>
            </a:r>
            <a:r>
              <a:rPr kumimoji="0" lang="en-GB" altLang="en-US" sz="1600" b="1" i="0" u="none" strike="noStrike" cap="none" normalizeH="0" baseline="0" dirty="0">
                <a:ln>
                  <a:noFill/>
                </a:ln>
                <a:solidFill>
                  <a:srgbClr val="000000"/>
                </a:solidFill>
                <a:effectLst/>
                <a:latin typeface="Comic Sans MS" panose="030F0702030302020204" pitchFamily="66" charset="0"/>
                <a:ea typeface="Calibri" pitchFamily="34" charset="0"/>
                <a:cs typeface="Times New Roman" pitchFamily="18" charset="0"/>
              </a:rPr>
              <a:t>At Lawn Primary School we put keeping you safe at the centre of everything.</a:t>
            </a:r>
            <a:endParaRPr lang="en-GB" altLang="en-US" sz="1600" b="1" u="sng" dirty="0">
              <a:solidFill>
                <a:srgbClr val="000000"/>
              </a:solidFill>
              <a:latin typeface="Comic Sans MS" panose="030F0702030302020204" pitchFamily="66"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tab pos="2865438" algn="ctr"/>
                <a:tab pos="5730875" algn="r"/>
              </a:tabLst>
            </a:pPr>
            <a:r>
              <a:rPr lang="en-GB" altLang="en-US" sz="1600" b="1" u="sng" dirty="0">
                <a:solidFill>
                  <a:srgbClr val="000000"/>
                </a:solidFill>
                <a:latin typeface="Comic Sans MS" panose="030F0702030302020204" pitchFamily="66" charset="0"/>
                <a:cs typeface="Times New Roman" pitchFamily="18" charset="0"/>
              </a:rPr>
              <a:t>YEAR 4</a:t>
            </a:r>
            <a:endParaRPr kumimoji="0" lang="en-GB" altLang="en-US" sz="2000" b="0" i="0" u="sng" strike="noStrike" cap="none" normalizeH="0" baseline="0" dirty="0">
              <a:ln>
                <a:noFill/>
              </a:ln>
              <a:solidFill>
                <a:schemeClr val="tx1"/>
              </a:solidFill>
              <a:effectLst/>
              <a:latin typeface="Comic Sans MS" panose="030F0702030302020204" pitchFamily="66" charset="0"/>
            </a:endParaRPr>
          </a:p>
        </p:txBody>
      </p:sp>
      <p:sp>
        <p:nvSpPr>
          <p:cNvPr id="14" name="TextBox 13"/>
          <p:cNvSpPr txBox="1"/>
          <p:nvPr/>
        </p:nvSpPr>
        <p:spPr>
          <a:xfrm>
            <a:off x="323528" y="5445224"/>
            <a:ext cx="2592288" cy="307777"/>
          </a:xfrm>
          <a:prstGeom prst="rect">
            <a:avLst/>
          </a:prstGeom>
          <a:noFill/>
        </p:spPr>
        <p:txBody>
          <a:bodyPr wrap="square" rtlCol="0">
            <a:spAutoFit/>
          </a:bodyPr>
          <a:lstStyle/>
          <a:p>
            <a:endParaRPr lang="en-GB" sz="1400" dirty="0">
              <a:latin typeface="Comic Sans MS" panose="030F0702030302020204" pitchFamily="66" charset="0"/>
            </a:endParaRPr>
          </a:p>
        </p:txBody>
      </p:sp>
      <p:pic>
        <p:nvPicPr>
          <p:cNvPr id="2057"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9" y="1069886"/>
            <a:ext cx="2592287" cy="2647146"/>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17" name="TextBox 16"/>
          <p:cNvSpPr txBox="1"/>
          <p:nvPr/>
        </p:nvSpPr>
        <p:spPr>
          <a:xfrm>
            <a:off x="323528" y="3851782"/>
            <a:ext cx="2592288" cy="2554545"/>
          </a:xfrm>
          <a:prstGeom prst="rect">
            <a:avLst/>
          </a:prstGeom>
          <a:noFill/>
          <a:ln w="57150">
            <a:solidFill>
              <a:schemeClr val="accent2"/>
            </a:solidFill>
          </a:ln>
        </p:spPr>
        <p:txBody>
          <a:bodyPr wrap="square" rtlCol="0">
            <a:spAutoFit/>
          </a:bodyPr>
          <a:lstStyle/>
          <a:p>
            <a:r>
              <a:rPr lang="en-GB" sz="1600" b="1" dirty="0">
                <a:latin typeface="Comic Sans MS" panose="030F0702030302020204" pitchFamily="66" charset="0"/>
              </a:rPr>
              <a:t>In Year 4, we cross the road with an adult.</a:t>
            </a:r>
          </a:p>
          <a:p>
            <a:r>
              <a:rPr lang="en-GB" sz="1600" b="1" dirty="0">
                <a:latin typeface="Comic Sans MS" panose="030F0702030302020204" pitchFamily="66" charset="0"/>
              </a:rPr>
              <a:t>We always stop, look and listen.</a:t>
            </a:r>
          </a:p>
          <a:p>
            <a:r>
              <a:rPr lang="en-GB" sz="1600" b="1" dirty="0">
                <a:latin typeface="Comic Sans MS" panose="030F0702030302020204" pitchFamily="66" charset="0"/>
              </a:rPr>
              <a:t>We think about safe places to cross the road.</a:t>
            </a:r>
          </a:p>
          <a:p>
            <a:r>
              <a:rPr lang="en-GB" sz="1600" b="1" dirty="0">
                <a:latin typeface="Comic Sans MS" panose="030F0702030302020204" pitchFamily="66" charset="0"/>
              </a:rPr>
              <a:t>We walk carefully across the road when it is safe.</a:t>
            </a:r>
          </a:p>
        </p:txBody>
      </p:sp>
      <p:pic>
        <p:nvPicPr>
          <p:cNvPr id="18" name="Picture 17" descr="Printable Hand Washing Posters For Kids ⋆ Belarabyapps in 2020 | Hand  washing poster, Hand washing kids, Hand hygiene posters">
            <a:extLst>
              <a:ext uri="{FF2B5EF4-FFF2-40B4-BE49-F238E27FC236}">
                <a16:creationId xmlns:a16="http://schemas.microsoft.com/office/drawing/2014/main" id="{0E9DF2A0-0D88-4A0B-AF68-C20DA5AB4D71}"/>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3038119" y="3284983"/>
            <a:ext cx="3785151" cy="3121343"/>
          </a:xfrm>
          <a:prstGeom prst="rect">
            <a:avLst/>
          </a:prstGeom>
          <a:noFill/>
          <a:ln>
            <a:noFill/>
          </a:ln>
        </p:spPr>
      </p:pic>
      <p:pic>
        <p:nvPicPr>
          <p:cNvPr id="21" name="Picture 20" descr="Health books, Health posters, positive health posters, healthy poster--Teacher  Created Resources Healthy Hab… | Healthy habits for kids, Kids nutrition,  Kids health">
            <a:extLst>
              <a:ext uri="{FF2B5EF4-FFF2-40B4-BE49-F238E27FC236}">
                <a16:creationId xmlns:a16="http://schemas.microsoft.com/office/drawing/2014/main" id="{5F4C8936-F8EE-47E4-A95D-9E2754E3A961}"/>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6931289" y="859513"/>
            <a:ext cx="2077720" cy="2681605"/>
          </a:xfrm>
          <a:prstGeom prst="rect">
            <a:avLst/>
          </a:prstGeom>
          <a:noFill/>
          <a:ln w="38100">
            <a:solidFill>
              <a:schemeClr val="tx1"/>
            </a:solidFill>
          </a:ln>
        </p:spPr>
      </p:pic>
      <p:sp>
        <p:nvSpPr>
          <p:cNvPr id="3" name="TextBox 2">
            <a:extLst>
              <a:ext uri="{FF2B5EF4-FFF2-40B4-BE49-F238E27FC236}">
                <a16:creationId xmlns:a16="http://schemas.microsoft.com/office/drawing/2014/main" id="{A542C1CA-D332-44F8-8079-0E96008548D5}"/>
              </a:ext>
            </a:extLst>
          </p:cNvPr>
          <p:cNvSpPr txBox="1"/>
          <p:nvPr/>
        </p:nvSpPr>
        <p:spPr>
          <a:xfrm>
            <a:off x="3059832" y="1155988"/>
            <a:ext cx="3785151" cy="2031325"/>
          </a:xfrm>
          <a:prstGeom prst="rect">
            <a:avLst/>
          </a:prstGeom>
          <a:noFill/>
          <a:ln w="57150">
            <a:solidFill>
              <a:schemeClr val="tx1"/>
            </a:solidFill>
          </a:ln>
        </p:spPr>
        <p:txBody>
          <a:bodyPr wrap="square" rtlCol="0">
            <a:spAutoFit/>
          </a:bodyPr>
          <a:lstStyle/>
          <a:p>
            <a:r>
              <a:rPr lang="en-GB" dirty="0">
                <a:latin typeface="Comic Sans MS" panose="030F0702030302020204" pitchFamily="66" charset="0"/>
              </a:rPr>
              <a:t>In year 4, we learn to keep healthy in our: PE lessons, where we learn how to keep active, science, where we learn how to keep  teeth clean, and design and technology, where we learn about the importance of a healthy diet. </a:t>
            </a:r>
          </a:p>
        </p:txBody>
      </p:sp>
      <p:pic>
        <p:nvPicPr>
          <p:cNvPr id="9" name="Picture 8">
            <a:extLst>
              <a:ext uri="{FF2B5EF4-FFF2-40B4-BE49-F238E27FC236}">
                <a16:creationId xmlns:a16="http://schemas.microsoft.com/office/drawing/2014/main" id="{BFA8C583-DED7-4FE9-8DC5-AD5B77C79A08}"/>
              </a:ext>
            </a:extLst>
          </p:cNvPr>
          <p:cNvPicPr>
            <a:picLocks noChangeAspect="1"/>
          </p:cNvPicPr>
          <p:nvPr/>
        </p:nvPicPr>
        <p:blipFill>
          <a:blip r:embed="rId7"/>
          <a:stretch>
            <a:fillRect/>
          </a:stretch>
        </p:blipFill>
        <p:spPr>
          <a:xfrm>
            <a:off x="6917220" y="3663249"/>
            <a:ext cx="2091789" cy="2681605"/>
          </a:xfrm>
          <a:prstGeom prst="rect">
            <a:avLst/>
          </a:prstGeom>
          <a:ln w="38100">
            <a:solidFill>
              <a:schemeClr val="tx1"/>
            </a:solidFill>
          </a:ln>
        </p:spPr>
      </p:pic>
    </p:spTree>
    <p:extLst>
      <p:ext uri="{BB962C8B-B14F-4D97-AF65-F5344CB8AC3E}">
        <p14:creationId xmlns:p14="http://schemas.microsoft.com/office/powerpoint/2010/main" val="32475170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1901</TotalTime>
  <Words>305</Words>
  <Application>Microsoft Office PowerPoint</Application>
  <PresentationFormat>On-screen Show (4:3)</PresentationFormat>
  <Paragraphs>19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Comic Sans MS</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Mary Alexander</dc:creator>
  <cp:lastModifiedBy>KHambleton</cp:lastModifiedBy>
  <cp:revision>11</cp:revision>
  <cp:lastPrinted>2021-09-21T15:38:30Z</cp:lastPrinted>
  <dcterms:created xsi:type="dcterms:W3CDTF">2020-11-20T15:08:09Z</dcterms:created>
  <dcterms:modified xsi:type="dcterms:W3CDTF">2021-09-21T15:39:24Z</dcterms:modified>
</cp:coreProperties>
</file>