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7"/>
  </p:notesMasterIdLst>
  <p:sldIdLst>
    <p:sldId id="256" r:id="rId5"/>
    <p:sldId id="257" r:id="rId6"/>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5D06AD0-45BF-4B22-A176-9494949C9857}" v="103" dt="2022-07-10T01:57:01.724"/>
    <p1510:client id="{75FF8504-3584-43AA-9B28-7B8EEE04CD89}" v="19" dt="2022-07-13T10:34:04.839"/>
    <p1510:client id="{AB5B1011-6CB4-4B21-923A-06B640CA77C0}" v="12" dt="2022-07-09T10:13:57.743"/>
  </p1510:revLst>
</p1510:revInfo>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0DEEF"/>
          </a:solidFill>
        </a:fill>
      </a:tcStyle>
    </a:wholeTbl>
    <a:band2H>
      <a:tcTxStyle/>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1" d="100"/>
          <a:sy n="81" d="100"/>
        </p:scale>
        <p:origin x="725"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microsoft.com/office/2015/10/relationships/revisionInfo" Target="revisionInfo.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1" name="Shape 91"/>
          <p:cNvSpPr>
            <a:spLocks noGrp="1" noRot="1" noChangeAspect="1"/>
          </p:cNvSpPr>
          <p:nvPr>
            <p:ph type="sldImg"/>
          </p:nvPr>
        </p:nvSpPr>
        <p:spPr>
          <a:xfrm>
            <a:off x="1143000" y="685800"/>
            <a:ext cx="4572000" cy="3429000"/>
          </a:xfrm>
          <a:prstGeom prst="rect">
            <a:avLst/>
          </a:prstGeom>
        </p:spPr>
        <p:txBody>
          <a:bodyPr/>
          <a:lstStyle/>
          <a:p>
            <a:endParaRPr/>
          </a:p>
        </p:txBody>
      </p:sp>
      <p:sp>
        <p:nvSpPr>
          <p:cNvPr id="92" name="Shape 92"/>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11" name="Title Text"/>
          <p:cNvSpPr txBox="1">
            <a:spLocks noGrp="1"/>
          </p:cNvSpPr>
          <p:nvPr>
            <p:ph type="title"/>
          </p:nvPr>
        </p:nvSpPr>
        <p:spPr>
          <a:xfrm>
            <a:off x="1524000" y="1122362"/>
            <a:ext cx="9144000" cy="2387601"/>
          </a:xfrm>
          <a:prstGeom prst="rect">
            <a:avLst/>
          </a:prstGeom>
        </p:spPr>
        <p:txBody>
          <a:bodyPr anchor="b"/>
          <a:lstStyle>
            <a:lvl1pPr algn="ctr">
              <a:defRPr sz="6000"/>
            </a:lvl1pPr>
          </a:lstStyle>
          <a:p>
            <a:r>
              <a:t>Title Text</a:t>
            </a:r>
          </a:p>
        </p:txBody>
      </p:sp>
      <p:sp>
        <p:nvSpPr>
          <p:cNvPr id="12" name="Body Level One…"/>
          <p:cNvSpPr txBox="1">
            <a:spLocks noGrp="1"/>
          </p:cNvSpPr>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r>
              <a:t>Body Level One</a:t>
            </a:r>
          </a:p>
          <a:p>
            <a:pPr lvl="1"/>
            <a:r>
              <a:t>Body Level Two</a:t>
            </a:r>
          </a:p>
          <a:p>
            <a:pPr lvl="2"/>
            <a:r>
              <a:t>Body Level Three</a:t>
            </a:r>
          </a:p>
          <a:p>
            <a:pPr lvl="3"/>
            <a:r>
              <a:t>Body Level Four</a:t>
            </a:r>
          </a:p>
          <a:p>
            <a:pPr lvl="4"/>
            <a:r>
              <a:t>Body Level Five</a:t>
            </a:r>
          </a:p>
        </p:txBody>
      </p:sp>
      <p:sp>
        <p:nvSpPr>
          <p:cNvPr id="1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20" name="Title Text"/>
          <p:cNvSpPr txBox="1">
            <a:spLocks noGrp="1"/>
          </p:cNvSpPr>
          <p:nvPr>
            <p:ph type="title"/>
          </p:nvPr>
        </p:nvSpPr>
        <p:spPr>
          <a:prstGeom prst="rect">
            <a:avLst/>
          </a:prstGeom>
        </p:spPr>
        <p:txBody>
          <a:bodyPr/>
          <a:lstStyle/>
          <a:p>
            <a:r>
              <a:t>Title Text</a:t>
            </a:r>
          </a:p>
        </p:txBody>
      </p:sp>
      <p:sp>
        <p:nvSpPr>
          <p:cNvPr id="21"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29" name="Title Text"/>
          <p:cNvSpPr txBox="1">
            <a:spLocks noGrp="1"/>
          </p:cNvSpPr>
          <p:nvPr>
            <p:ph type="title"/>
          </p:nvPr>
        </p:nvSpPr>
        <p:spPr>
          <a:xfrm>
            <a:off x="831850" y="1709738"/>
            <a:ext cx="10515600" cy="2852737"/>
          </a:xfrm>
          <a:prstGeom prst="rect">
            <a:avLst/>
          </a:prstGeom>
        </p:spPr>
        <p:txBody>
          <a:bodyPr anchor="b"/>
          <a:lstStyle>
            <a:lvl1pPr>
              <a:defRPr sz="6000"/>
            </a:lvl1pPr>
          </a:lstStyle>
          <a:p>
            <a:r>
              <a:t>Title Text</a:t>
            </a:r>
          </a:p>
        </p:txBody>
      </p:sp>
      <p:sp>
        <p:nvSpPr>
          <p:cNvPr id="30" name="Body Level One…"/>
          <p:cNvSpPr txBox="1">
            <a:spLocks noGrp="1"/>
          </p:cNvSpPr>
          <p:nvPr>
            <p:ph type="body" sz="quarter" idx="1"/>
          </p:nvPr>
        </p:nvSpPr>
        <p:spPr>
          <a:xfrm>
            <a:off x="831850" y="4589462"/>
            <a:ext cx="10515600" cy="1500188"/>
          </a:xfrm>
          <a:prstGeom prst="rect">
            <a:avLst/>
          </a:prstGeom>
        </p:spPr>
        <p:txBody>
          <a:bodyPr/>
          <a:lstStyle>
            <a:lvl1pPr marL="0" indent="0">
              <a:buSzTx/>
              <a:buFontTx/>
              <a:buNone/>
              <a:defRPr sz="2400">
                <a:solidFill>
                  <a:srgbClr val="888888"/>
                </a:solidFill>
              </a:defRPr>
            </a:lvl1pPr>
            <a:lvl2pPr marL="0" indent="457200">
              <a:buSzTx/>
              <a:buFontTx/>
              <a:buNone/>
              <a:defRPr sz="2400">
                <a:solidFill>
                  <a:srgbClr val="888888"/>
                </a:solidFill>
              </a:defRPr>
            </a:lvl2pPr>
            <a:lvl3pPr marL="0" indent="914400">
              <a:buSzTx/>
              <a:buFontTx/>
              <a:buNone/>
              <a:defRPr sz="2400">
                <a:solidFill>
                  <a:srgbClr val="888888"/>
                </a:solidFill>
              </a:defRPr>
            </a:lvl3pPr>
            <a:lvl4pPr marL="0" indent="1371600">
              <a:buSzTx/>
              <a:buFontTx/>
              <a:buNone/>
              <a:defRPr sz="2400">
                <a:solidFill>
                  <a:srgbClr val="888888"/>
                </a:solidFill>
              </a:defRPr>
            </a:lvl4pPr>
            <a:lvl5pPr marL="0" indent="1828800">
              <a:buSzTx/>
              <a:buFontTx/>
              <a:buNone/>
              <a:defRPr sz="2400">
                <a:solidFill>
                  <a:srgbClr val="888888"/>
                </a:solidFill>
              </a:defRPr>
            </a:lvl5pPr>
          </a:lstStyle>
          <a:p>
            <a:r>
              <a:t>Body Level One</a:t>
            </a:r>
          </a:p>
          <a:p>
            <a:pPr lvl="1"/>
            <a:r>
              <a:t>Body Level Two</a:t>
            </a:r>
          </a:p>
          <a:p>
            <a:pPr lvl="2"/>
            <a:r>
              <a:t>Body Level Three</a:t>
            </a:r>
          </a:p>
          <a:p>
            <a:pPr lvl="3"/>
            <a:r>
              <a:t>Body Level Four</a:t>
            </a:r>
          </a:p>
          <a:p>
            <a:pPr lvl="4"/>
            <a:r>
              <a:t>Body Level Five</a:t>
            </a:r>
          </a:p>
        </p:txBody>
      </p:sp>
      <p:sp>
        <p:nvSpPr>
          <p:cNvPr id="3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wo Content">
    <p:spTree>
      <p:nvGrpSpPr>
        <p:cNvPr id="1" name=""/>
        <p:cNvGrpSpPr/>
        <p:nvPr/>
      </p:nvGrpSpPr>
      <p:grpSpPr>
        <a:xfrm>
          <a:off x="0" y="0"/>
          <a:ext cx="0" cy="0"/>
          <a:chOff x="0" y="0"/>
          <a:chExt cx="0" cy="0"/>
        </a:xfrm>
      </p:grpSpPr>
      <p:sp>
        <p:nvSpPr>
          <p:cNvPr id="38" name="Title Text"/>
          <p:cNvSpPr txBox="1">
            <a:spLocks noGrp="1"/>
          </p:cNvSpPr>
          <p:nvPr>
            <p:ph type="title"/>
          </p:nvPr>
        </p:nvSpPr>
        <p:spPr>
          <a:prstGeom prst="rect">
            <a:avLst/>
          </a:prstGeom>
        </p:spPr>
        <p:txBody>
          <a:bodyPr/>
          <a:lstStyle/>
          <a:p>
            <a:r>
              <a:t>Title Text</a:t>
            </a:r>
          </a:p>
        </p:txBody>
      </p:sp>
      <p:sp>
        <p:nvSpPr>
          <p:cNvPr id="39" name="Body Level One…"/>
          <p:cNvSpPr txBox="1">
            <a:spLocks noGrp="1"/>
          </p:cNvSpPr>
          <p:nvPr>
            <p:ph type="body" sz="half" idx="1"/>
          </p:nvPr>
        </p:nvSpPr>
        <p:spPr>
          <a:xfrm>
            <a:off x="838200" y="1825625"/>
            <a:ext cx="5181600" cy="4351338"/>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4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Comparison">
    <p:spTree>
      <p:nvGrpSpPr>
        <p:cNvPr id="1" name=""/>
        <p:cNvGrpSpPr/>
        <p:nvPr/>
      </p:nvGrpSpPr>
      <p:grpSpPr>
        <a:xfrm>
          <a:off x="0" y="0"/>
          <a:ext cx="0" cy="0"/>
          <a:chOff x="0" y="0"/>
          <a:chExt cx="0" cy="0"/>
        </a:xfrm>
      </p:grpSpPr>
      <p:sp>
        <p:nvSpPr>
          <p:cNvPr id="47" name="Title Text"/>
          <p:cNvSpPr txBox="1">
            <a:spLocks noGrp="1"/>
          </p:cNvSpPr>
          <p:nvPr>
            <p:ph type="title"/>
          </p:nvPr>
        </p:nvSpPr>
        <p:spPr>
          <a:xfrm>
            <a:off x="839787" y="365125"/>
            <a:ext cx="10515601" cy="1325563"/>
          </a:xfrm>
          <a:prstGeom prst="rect">
            <a:avLst/>
          </a:prstGeom>
        </p:spPr>
        <p:txBody>
          <a:bodyPr/>
          <a:lstStyle/>
          <a:p>
            <a:r>
              <a:t>Title Text</a:t>
            </a:r>
          </a:p>
        </p:txBody>
      </p:sp>
      <p:sp>
        <p:nvSpPr>
          <p:cNvPr id="48" name="Body Level One…"/>
          <p:cNvSpPr txBox="1">
            <a:spLocks noGrp="1"/>
          </p:cNvSpPr>
          <p:nvPr>
            <p:ph type="body" sz="quarter" idx="1"/>
          </p:nvPr>
        </p:nvSpPr>
        <p:spPr>
          <a:xfrm>
            <a:off x="839787" y="1681163"/>
            <a:ext cx="5157789" cy="823913"/>
          </a:xfrm>
          <a:prstGeom prst="rect">
            <a:avLst/>
          </a:prstGeom>
        </p:spPr>
        <p:txBody>
          <a:bodyPr anchor="b"/>
          <a:lstStyle>
            <a:lvl1pPr marL="0" indent="0">
              <a:buSzTx/>
              <a:buFontTx/>
              <a:buNone/>
              <a:defRPr sz="2400" b="1"/>
            </a:lvl1pPr>
            <a:lvl2pPr marL="0" indent="457200">
              <a:buSzTx/>
              <a:buFontTx/>
              <a:buNone/>
              <a:defRPr sz="2400" b="1"/>
            </a:lvl2pPr>
            <a:lvl3pPr marL="0" indent="914400">
              <a:buSzTx/>
              <a:buFontTx/>
              <a:buNone/>
              <a:defRPr sz="2400" b="1"/>
            </a:lvl3pPr>
            <a:lvl4pPr marL="0" indent="1371600">
              <a:buSzTx/>
              <a:buFontTx/>
              <a:buNone/>
              <a:defRPr sz="2400" b="1"/>
            </a:lvl4pPr>
            <a:lvl5pPr marL="0" indent="1828800">
              <a:buSzTx/>
              <a:buFontTx/>
              <a:buNone/>
              <a:defRPr sz="2400" b="1"/>
            </a:lvl5pPr>
          </a:lstStyle>
          <a:p>
            <a:r>
              <a:t>Body Level One</a:t>
            </a:r>
          </a:p>
          <a:p>
            <a:pPr lvl="1"/>
            <a:r>
              <a:t>Body Level Two</a:t>
            </a:r>
          </a:p>
          <a:p>
            <a:pPr lvl="2"/>
            <a:r>
              <a:t>Body Level Three</a:t>
            </a:r>
          </a:p>
          <a:p>
            <a:pPr lvl="3"/>
            <a:r>
              <a:t>Body Level Four</a:t>
            </a:r>
          </a:p>
          <a:p>
            <a:pPr lvl="4"/>
            <a:r>
              <a:t>Body Level Five</a:t>
            </a:r>
          </a:p>
        </p:txBody>
      </p:sp>
      <p:sp>
        <p:nvSpPr>
          <p:cNvPr id="49" name="Text Placeholder 4"/>
          <p:cNvSpPr>
            <a:spLocks noGrp="1"/>
          </p:cNvSpPr>
          <p:nvPr>
            <p:ph type="body" sz="quarter" idx="21"/>
          </p:nvPr>
        </p:nvSpPr>
        <p:spPr>
          <a:xfrm>
            <a:off x="6172200" y="1681163"/>
            <a:ext cx="5183188" cy="823913"/>
          </a:xfrm>
          <a:prstGeom prst="rect">
            <a:avLst/>
          </a:prstGeom>
        </p:spPr>
        <p:txBody>
          <a:bodyPr anchor="b"/>
          <a:lstStyle/>
          <a:p>
            <a:pPr marL="0" indent="0">
              <a:buSzTx/>
              <a:buFontTx/>
              <a:buNone/>
              <a:defRPr sz="2400" b="1"/>
            </a:pPr>
            <a:endParaRPr/>
          </a:p>
        </p:txBody>
      </p:sp>
      <p:sp>
        <p:nvSpPr>
          <p:cNvPr id="5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57" name="Title Text"/>
          <p:cNvSpPr txBox="1">
            <a:spLocks noGrp="1"/>
          </p:cNvSpPr>
          <p:nvPr>
            <p:ph type="title"/>
          </p:nvPr>
        </p:nvSpPr>
        <p:spPr>
          <a:prstGeom prst="rect">
            <a:avLst/>
          </a:prstGeom>
        </p:spPr>
        <p:txBody>
          <a:bodyPr/>
          <a:lstStyle/>
          <a:p>
            <a:r>
              <a:t>Title Text</a:t>
            </a:r>
          </a:p>
        </p:txBody>
      </p:sp>
      <p:sp>
        <p:nvSpPr>
          <p:cNvPr id="5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6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Content with Caption">
    <p:spTree>
      <p:nvGrpSpPr>
        <p:cNvPr id="1" name=""/>
        <p:cNvGrpSpPr/>
        <p:nvPr/>
      </p:nvGrpSpPr>
      <p:grpSpPr>
        <a:xfrm>
          <a:off x="0" y="0"/>
          <a:ext cx="0" cy="0"/>
          <a:chOff x="0" y="0"/>
          <a:chExt cx="0" cy="0"/>
        </a:xfrm>
      </p:grpSpPr>
      <p:sp>
        <p:nvSpPr>
          <p:cNvPr id="7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73" name="Body Level One…"/>
          <p:cNvSpPr txBox="1">
            <a:spLocks noGrp="1"/>
          </p:cNvSpPr>
          <p:nvPr>
            <p:ph type="body" sz="half" idx="1"/>
          </p:nvPr>
        </p:nvSpPr>
        <p:spPr>
          <a:xfrm>
            <a:off x="5183187" y="987425"/>
            <a:ext cx="6172201" cy="487362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r>
              <a:t>Body Level One</a:t>
            </a:r>
          </a:p>
          <a:p>
            <a:pPr lvl="1"/>
            <a:r>
              <a:t>Body Level Two</a:t>
            </a:r>
          </a:p>
          <a:p>
            <a:pPr lvl="2"/>
            <a:r>
              <a:t>Body Level Three</a:t>
            </a:r>
          </a:p>
          <a:p>
            <a:pPr lvl="3"/>
            <a:r>
              <a:t>Body Level Four</a:t>
            </a:r>
          </a:p>
          <a:p>
            <a:pPr lvl="4"/>
            <a:r>
              <a:t>Body Level Five</a:t>
            </a:r>
          </a:p>
        </p:txBody>
      </p:sp>
      <p:sp>
        <p:nvSpPr>
          <p:cNvPr id="74" name="Text Placeholder 3"/>
          <p:cNvSpPr>
            <a:spLocks noGrp="1"/>
          </p:cNvSpPr>
          <p:nvPr>
            <p:ph type="body" sz="quarter" idx="21"/>
          </p:nvPr>
        </p:nvSpPr>
        <p:spPr>
          <a:xfrm>
            <a:off x="839787" y="2057400"/>
            <a:ext cx="3932238" cy="3811588"/>
          </a:xfrm>
          <a:prstGeom prst="rect">
            <a:avLst/>
          </a:prstGeom>
        </p:spPr>
        <p:txBody>
          <a:bodyPr/>
          <a:lstStyle/>
          <a:p>
            <a:pPr marL="0" indent="0">
              <a:buSzTx/>
              <a:buFontTx/>
              <a:buNone/>
              <a:defRPr sz="1600"/>
            </a:pPr>
            <a:endParaRPr/>
          </a:p>
        </p:txBody>
      </p:sp>
      <p:sp>
        <p:nvSpPr>
          <p:cNvPr id="7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Picture with Caption">
    <p:spTree>
      <p:nvGrpSpPr>
        <p:cNvPr id="1" name=""/>
        <p:cNvGrpSpPr/>
        <p:nvPr/>
      </p:nvGrpSpPr>
      <p:grpSpPr>
        <a:xfrm>
          <a:off x="0" y="0"/>
          <a:ext cx="0" cy="0"/>
          <a:chOff x="0" y="0"/>
          <a:chExt cx="0" cy="0"/>
        </a:xfrm>
      </p:grpSpPr>
      <p:sp>
        <p:nvSpPr>
          <p:cNvPr id="8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83" name="Picture Placeholder 2"/>
          <p:cNvSpPr>
            <a:spLocks noGrp="1"/>
          </p:cNvSpPr>
          <p:nvPr>
            <p:ph type="pic" sz="half" idx="21"/>
          </p:nvPr>
        </p:nvSpPr>
        <p:spPr>
          <a:xfrm>
            <a:off x="5183187" y="987425"/>
            <a:ext cx="6172201" cy="4873625"/>
          </a:xfrm>
          <a:prstGeom prst="rect">
            <a:avLst/>
          </a:prstGeom>
        </p:spPr>
        <p:txBody>
          <a:bodyPr lIns="91439" rIns="91439">
            <a:noAutofit/>
          </a:bodyPr>
          <a:lstStyle/>
          <a:p>
            <a:endParaRPr/>
          </a:p>
        </p:txBody>
      </p:sp>
      <p:sp>
        <p:nvSpPr>
          <p:cNvPr id="84" name="Body Level One…"/>
          <p:cNvSpPr txBox="1">
            <a:spLocks noGrp="1"/>
          </p:cNvSpPr>
          <p:nvPr>
            <p:ph type="body" sz="quarter" idx="1"/>
          </p:nvPr>
        </p:nvSpPr>
        <p:spPr>
          <a:xfrm>
            <a:off x="839787"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r>
              <a:t>Body Level One</a:t>
            </a:r>
          </a:p>
          <a:p>
            <a:pPr lvl="1"/>
            <a:r>
              <a:t>Body Level Two</a:t>
            </a:r>
          </a:p>
          <a:p>
            <a:pPr lvl="2"/>
            <a:r>
              <a:t>Body Level Three</a:t>
            </a:r>
          </a:p>
          <a:p>
            <a:pPr lvl="3"/>
            <a:r>
              <a:t>Body Level Four</a:t>
            </a:r>
          </a:p>
          <a:p>
            <a:pPr lvl="4"/>
            <a:r>
              <a:t>Body Level Five</a:t>
            </a:r>
          </a:p>
        </p:txBody>
      </p:sp>
      <p:sp>
        <p:nvSpPr>
          <p:cNvPr id="8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838200" y="365125"/>
            <a:ext cx="10515600" cy="132556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chor="ctr">
            <a:normAutofit/>
          </a:bodyPr>
          <a:lstStyle/>
          <a:p>
            <a:r>
              <a:t>Title Text</a:t>
            </a:r>
          </a:p>
        </p:txBody>
      </p:sp>
      <p:sp>
        <p:nvSpPr>
          <p:cNvPr id="3" name="Body Level One…"/>
          <p:cNvSpPr txBox="1">
            <a:spLocks noGrp="1"/>
          </p:cNvSpPr>
          <p:nvPr>
            <p:ph type="body" idx="1"/>
          </p:nvPr>
        </p:nvSpPr>
        <p:spPr>
          <a:xfrm>
            <a:off x="838200" y="1825625"/>
            <a:ext cx="10515600" cy="435133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ormAutofit/>
          </a:bodyPr>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11095176" y="6414760"/>
            <a:ext cx="258624" cy="248305"/>
          </a:xfrm>
          <a:prstGeom prst="rect">
            <a:avLst/>
          </a:prstGeom>
          <a:ln w="12700">
            <a:miter lim="400000"/>
          </a:ln>
        </p:spPr>
        <p:txBody>
          <a:bodyPr wrap="none" lIns="45719" rIns="45719" anchor="ctr">
            <a:spAutoFit/>
          </a:bodyPr>
          <a:lstStyle>
            <a:lvl1pPr algn="r">
              <a:defRPr sz="1200">
                <a:solidFill>
                  <a:srgbClr val="888888"/>
                </a:solidFill>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ransition spd="med"/>
  <p:txStyles>
    <p:title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3" descr="Picture 3"/>
          <p:cNvPicPr>
            <a:picLocks noChangeAspect="1"/>
          </p:cNvPicPr>
          <p:nvPr/>
        </p:nvPicPr>
        <p:blipFill>
          <a:blip r:embed="rId2"/>
          <a:stretch>
            <a:fillRect/>
          </a:stretch>
        </p:blipFill>
        <p:spPr>
          <a:xfrm>
            <a:off x="307158" y="239198"/>
            <a:ext cx="1469391" cy="753579"/>
          </a:xfrm>
          <a:prstGeom prst="rect">
            <a:avLst/>
          </a:prstGeom>
          <a:ln w="12700">
            <a:miter lim="400000"/>
          </a:ln>
        </p:spPr>
      </p:pic>
      <p:sp>
        <p:nvSpPr>
          <p:cNvPr id="95" name="TextBox 4"/>
          <p:cNvSpPr txBox="1"/>
          <p:nvPr/>
        </p:nvSpPr>
        <p:spPr>
          <a:xfrm>
            <a:off x="1822268" y="415931"/>
            <a:ext cx="10158549" cy="40011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tIns="45720" rIns="45719" bIns="45720" anchor="t">
            <a:spAutoFit/>
          </a:bodyPr>
          <a:lstStyle>
            <a:lvl1pPr>
              <a:defRPr sz="2000">
                <a:latin typeface="Arial"/>
                <a:ea typeface="Arial"/>
                <a:cs typeface="Arial"/>
                <a:sym typeface="Arial"/>
              </a:defRPr>
            </a:lvl1pPr>
          </a:lstStyle>
          <a:p>
            <a:r>
              <a:rPr lang="en-US" dirty="0"/>
              <a:t> PE </a:t>
            </a:r>
            <a:r>
              <a:rPr dirty="0"/>
              <a:t>at Lawn</a:t>
            </a:r>
          </a:p>
        </p:txBody>
      </p:sp>
      <p:sp>
        <p:nvSpPr>
          <p:cNvPr id="96" name="Rectangle 5"/>
          <p:cNvSpPr/>
          <p:nvPr/>
        </p:nvSpPr>
        <p:spPr>
          <a:xfrm>
            <a:off x="363916" y="1267096"/>
            <a:ext cx="2376084" cy="2560322"/>
          </a:xfrm>
          <a:prstGeom prst="rect">
            <a:avLst/>
          </a:prstGeom>
          <a:solidFill>
            <a:srgbClr val="FFFFFF"/>
          </a:solidFill>
          <a:ln w="28575">
            <a:solidFill>
              <a:schemeClr val="accent6"/>
            </a:solidFill>
            <a:miter/>
          </a:ln>
        </p:spPr>
        <p:txBody>
          <a:bodyPr lIns="45719" rIns="45719" anchor="ctr"/>
          <a:lstStyle/>
          <a:p>
            <a:pPr algn="ctr"/>
            <a:endParaRPr dirty="0"/>
          </a:p>
        </p:txBody>
      </p:sp>
      <p:sp>
        <p:nvSpPr>
          <p:cNvPr id="97" name="Rectangle 6"/>
          <p:cNvSpPr/>
          <p:nvPr/>
        </p:nvSpPr>
        <p:spPr>
          <a:xfrm>
            <a:off x="6175140" y="1258944"/>
            <a:ext cx="3045453" cy="2560321"/>
          </a:xfrm>
          <a:prstGeom prst="rect">
            <a:avLst/>
          </a:prstGeom>
          <a:solidFill>
            <a:srgbClr val="FFFFFF"/>
          </a:solidFill>
          <a:ln w="28575">
            <a:solidFill>
              <a:schemeClr val="accent6"/>
            </a:solidFill>
            <a:miter/>
          </a:ln>
        </p:spPr>
        <p:txBody>
          <a:bodyPr lIns="45719" rIns="45719" anchor="ctr"/>
          <a:lstStyle/>
          <a:p>
            <a:pPr algn="ctr"/>
            <a:endParaRPr/>
          </a:p>
        </p:txBody>
      </p:sp>
      <p:sp>
        <p:nvSpPr>
          <p:cNvPr id="98" name="Rectangle 7"/>
          <p:cNvSpPr/>
          <p:nvPr/>
        </p:nvSpPr>
        <p:spPr>
          <a:xfrm>
            <a:off x="2884442" y="1257815"/>
            <a:ext cx="3142291" cy="2560322"/>
          </a:xfrm>
          <a:prstGeom prst="rect">
            <a:avLst/>
          </a:prstGeom>
          <a:solidFill>
            <a:srgbClr val="FFFFFF"/>
          </a:solidFill>
          <a:ln w="28575">
            <a:solidFill>
              <a:schemeClr val="accent6"/>
            </a:solidFill>
            <a:miter/>
          </a:ln>
        </p:spPr>
        <p:txBody>
          <a:bodyPr lIns="45719" rIns="45719" anchor="ctr"/>
          <a:lstStyle/>
          <a:p>
            <a:pPr algn="ctr"/>
            <a:endParaRPr/>
          </a:p>
        </p:txBody>
      </p:sp>
      <p:sp>
        <p:nvSpPr>
          <p:cNvPr id="99" name="Rectangle 8"/>
          <p:cNvSpPr/>
          <p:nvPr/>
        </p:nvSpPr>
        <p:spPr>
          <a:xfrm>
            <a:off x="307158" y="3979817"/>
            <a:ext cx="3755392" cy="2656115"/>
          </a:xfrm>
          <a:prstGeom prst="rect">
            <a:avLst/>
          </a:prstGeom>
          <a:solidFill>
            <a:srgbClr val="FFFFFF"/>
          </a:solidFill>
          <a:ln w="28575">
            <a:solidFill>
              <a:schemeClr val="accent6"/>
            </a:solidFill>
            <a:miter/>
          </a:ln>
        </p:spPr>
        <p:txBody>
          <a:bodyPr lIns="45719" rIns="45719" anchor="ctr"/>
          <a:lstStyle/>
          <a:p>
            <a:pPr algn="ctr"/>
            <a:endParaRPr/>
          </a:p>
        </p:txBody>
      </p:sp>
      <p:sp>
        <p:nvSpPr>
          <p:cNvPr id="100" name="Rectangle 9"/>
          <p:cNvSpPr/>
          <p:nvPr/>
        </p:nvSpPr>
        <p:spPr>
          <a:xfrm>
            <a:off x="4289152" y="3979817"/>
            <a:ext cx="3755392" cy="2656115"/>
          </a:xfrm>
          <a:prstGeom prst="rect">
            <a:avLst/>
          </a:prstGeom>
          <a:solidFill>
            <a:srgbClr val="FFFFFF"/>
          </a:solidFill>
          <a:ln w="28575">
            <a:solidFill>
              <a:schemeClr val="accent6"/>
            </a:solidFill>
            <a:miter/>
          </a:ln>
        </p:spPr>
        <p:txBody>
          <a:bodyPr lIns="45719" rIns="45719" anchor="ctr"/>
          <a:lstStyle/>
          <a:p>
            <a:pPr algn="ctr"/>
            <a:endParaRPr/>
          </a:p>
        </p:txBody>
      </p:sp>
      <p:sp>
        <p:nvSpPr>
          <p:cNvPr id="101" name="Rectangle 10"/>
          <p:cNvSpPr/>
          <p:nvPr/>
        </p:nvSpPr>
        <p:spPr>
          <a:xfrm>
            <a:off x="8271147" y="3979817"/>
            <a:ext cx="3755391" cy="2656115"/>
          </a:xfrm>
          <a:prstGeom prst="rect">
            <a:avLst/>
          </a:prstGeom>
          <a:solidFill>
            <a:srgbClr val="FFFFFF"/>
          </a:solidFill>
          <a:ln w="28575">
            <a:solidFill>
              <a:schemeClr val="accent6"/>
            </a:solidFill>
            <a:miter/>
          </a:ln>
        </p:spPr>
        <p:txBody>
          <a:bodyPr lIns="45719" rIns="45719" anchor="ctr"/>
          <a:lstStyle/>
          <a:p>
            <a:pPr algn="ctr"/>
            <a:endParaRPr/>
          </a:p>
        </p:txBody>
      </p:sp>
      <p:sp>
        <p:nvSpPr>
          <p:cNvPr id="102" name="TextBox 11"/>
          <p:cNvSpPr txBox="1"/>
          <p:nvPr/>
        </p:nvSpPr>
        <p:spPr>
          <a:xfrm>
            <a:off x="367882" y="1297872"/>
            <a:ext cx="2376083" cy="212365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defRPr sz="1200" b="1">
                <a:solidFill>
                  <a:srgbClr val="009900"/>
                </a:solidFill>
                <a:latin typeface="Arial"/>
                <a:ea typeface="Arial"/>
                <a:cs typeface="Arial"/>
                <a:sym typeface="Arial"/>
              </a:defRPr>
            </a:lvl1pPr>
          </a:lstStyle>
          <a:p>
            <a:pPr algn="ctr"/>
            <a:r>
              <a:rPr dirty="0"/>
              <a:t>Intent Statement</a:t>
            </a:r>
            <a:endParaRPr lang="en-GB" dirty="0"/>
          </a:p>
          <a:p>
            <a:pPr algn="ctr"/>
            <a:r>
              <a:rPr dirty="0"/>
              <a:t> </a:t>
            </a:r>
            <a:endParaRPr lang="en-GB" dirty="0"/>
          </a:p>
          <a:p>
            <a:pPr algn="just"/>
            <a:r>
              <a:rPr lang="en-GB" dirty="0">
                <a:solidFill>
                  <a:schemeClr val="tx1"/>
                </a:solidFill>
              </a:rPr>
              <a:t>Our intent for PE at Lawn is to create a curriculum that focuses on learning behaviours and fundamental movement skills rather  than sporting ability. This allows children to feel valued and included so that high-quality learning takes place. </a:t>
            </a:r>
            <a:endParaRPr dirty="0">
              <a:solidFill>
                <a:schemeClr val="tx1"/>
              </a:solidFill>
            </a:endParaRPr>
          </a:p>
        </p:txBody>
      </p:sp>
      <p:sp>
        <p:nvSpPr>
          <p:cNvPr id="103" name="TextBox 12"/>
          <p:cNvSpPr txBox="1"/>
          <p:nvPr/>
        </p:nvSpPr>
        <p:spPr>
          <a:xfrm>
            <a:off x="4377861" y="4033408"/>
            <a:ext cx="3666683" cy="156966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ctr">
              <a:defRPr sz="1200" b="1">
                <a:solidFill>
                  <a:srgbClr val="00CC00"/>
                </a:solidFill>
                <a:latin typeface="Arial"/>
                <a:ea typeface="Arial"/>
                <a:cs typeface="Arial"/>
                <a:sym typeface="Arial"/>
              </a:defRPr>
            </a:pPr>
            <a:r>
              <a:rPr dirty="0"/>
              <a:t>Implementation: </a:t>
            </a:r>
            <a:r>
              <a:rPr dirty="0">
                <a:solidFill>
                  <a:srgbClr val="000000"/>
                </a:solidFill>
              </a:rPr>
              <a:t>Lesson Sequence</a:t>
            </a:r>
            <a:endParaRPr lang="en-GB" dirty="0">
              <a:solidFill>
                <a:srgbClr val="000000"/>
              </a:solidFill>
            </a:endParaRPr>
          </a:p>
          <a:p>
            <a:pPr>
              <a:defRPr sz="1200" b="1">
                <a:solidFill>
                  <a:srgbClr val="00CC00"/>
                </a:solidFill>
                <a:latin typeface="Arial"/>
                <a:ea typeface="Arial"/>
                <a:cs typeface="Arial"/>
                <a:sym typeface="Arial"/>
              </a:defRPr>
            </a:pPr>
            <a:endParaRPr lang="en-GB" dirty="0"/>
          </a:p>
          <a:p>
            <a:pPr algn="just">
              <a:defRPr sz="1200" b="1">
                <a:solidFill>
                  <a:srgbClr val="00CC00"/>
                </a:solidFill>
                <a:latin typeface="Arial"/>
                <a:ea typeface="Arial"/>
                <a:cs typeface="Arial"/>
                <a:sym typeface="Arial"/>
              </a:defRPr>
            </a:pPr>
            <a:r>
              <a:rPr lang="en-GB" dirty="0">
                <a:solidFill>
                  <a:srgbClr val="000000"/>
                </a:solidFill>
              </a:rPr>
              <a:t>All of our lessons, for all of our year groups, follow the same format of Warm Up, Skill, Skill Application and Review. </a:t>
            </a:r>
          </a:p>
          <a:p>
            <a:pPr>
              <a:defRPr sz="1200" b="1">
                <a:solidFill>
                  <a:srgbClr val="00CC00"/>
                </a:solidFill>
                <a:latin typeface="Arial"/>
                <a:ea typeface="Arial"/>
                <a:cs typeface="Arial"/>
                <a:sym typeface="Arial"/>
              </a:defRPr>
            </a:pPr>
            <a:endParaRPr lang="en-GB" dirty="0"/>
          </a:p>
          <a:p>
            <a:pPr>
              <a:defRPr sz="1200" b="1">
                <a:solidFill>
                  <a:srgbClr val="00CC00"/>
                </a:solidFill>
                <a:latin typeface="Arial"/>
                <a:ea typeface="Arial"/>
                <a:cs typeface="Arial"/>
                <a:sym typeface="Arial"/>
              </a:defRPr>
            </a:pPr>
            <a:r>
              <a:rPr lang="en-GB" dirty="0">
                <a:solidFill>
                  <a:srgbClr val="000000"/>
                </a:solidFill>
              </a:rPr>
              <a:t>Each part of the lesson will differ depending on the fundamental skill movement for that lesson. </a:t>
            </a:r>
            <a:endParaRPr dirty="0">
              <a:solidFill>
                <a:srgbClr val="000000"/>
              </a:solidFill>
            </a:endParaRPr>
          </a:p>
        </p:txBody>
      </p:sp>
      <p:sp>
        <p:nvSpPr>
          <p:cNvPr id="104" name="TextBox 13"/>
          <p:cNvSpPr txBox="1"/>
          <p:nvPr/>
        </p:nvSpPr>
        <p:spPr>
          <a:xfrm>
            <a:off x="438694" y="4062539"/>
            <a:ext cx="3492320" cy="175432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ctr">
              <a:defRPr sz="1200" b="1">
                <a:solidFill>
                  <a:srgbClr val="00CC00"/>
                </a:solidFill>
                <a:latin typeface="Arial"/>
                <a:ea typeface="Arial"/>
                <a:cs typeface="Arial"/>
                <a:sym typeface="Arial"/>
              </a:defRPr>
            </a:pPr>
            <a:r>
              <a:rPr dirty="0"/>
              <a:t>Implementation: </a:t>
            </a:r>
            <a:r>
              <a:rPr dirty="0">
                <a:solidFill>
                  <a:srgbClr val="000000"/>
                </a:solidFill>
              </a:rPr>
              <a:t>Resources</a:t>
            </a:r>
            <a:endParaRPr lang="en-GB" dirty="0">
              <a:solidFill>
                <a:srgbClr val="000000"/>
              </a:solidFill>
            </a:endParaRPr>
          </a:p>
          <a:p>
            <a:pPr>
              <a:defRPr sz="1200" b="1">
                <a:solidFill>
                  <a:srgbClr val="00CC00"/>
                </a:solidFill>
                <a:latin typeface="Arial"/>
                <a:ea typeface="Arial"/>
                <a:cs typeface="Arial"/>
                <a:sym typeface="Arial"/>
              </a:defRPr>
            </a:pPr>
            <a:endParaRPr lang="en-GB" dirty="0"/>
          </a:p>
          <a:p>
            <a:pPr algn="just">
              <a:defRPr sz="1200" b="1">
                <a:solidFill>
                  <a:srgbClr val="00CC00"/>
                </a:solidFill>
                <a:latin typeface="Arial"/>
                <a:ea typeface="Arial"/>
                <a:cs typeface="Arial"/>
                <a:sym typeface="Arial"/>
              </a:defRPr>
            </a:pPr>
            <a:r>
              <a:rPr lang="en-GB" dirty="0">
                <a:solidFill>
                  <a:schemeClr val="tx1"/>
                </a:solidFill>
              </a:rPr>
              <a:t>Our school has been resourced to support the delivery of Real PE in school. We are now looking into ordering some larger gymnastics apparatus for both halls in order to support us with our delivery of Real Gymnastics. </a:t>
            </a:r>
          </a:p>
          <a:p>
            <a:pPr>
              <a:defRPr sz="1200" b="1">
                <a:solidFill>
                  <a:srgbClr val="00CC00"/>
                </a:solidFill>
                <a:latin typeface="Arial"/>
                <a:ea typeface="Arial"/>
                <a:cs typeface="Arial"/>
                <a:sym typeface="Arial"/>
              </a:defRPr>
            </a:pPr>
            <a:endParaRPr lang="en-GB" dirty="0"/>
          </a:p>
          <a:p>
            <a:pPr>
              <a:defRPr sz="1200" b="1">
                <a:solidFill>
                  <a:srgbClr val="00CC00"/>
                </a:solidFill>
                <a:latin typeface="Arial"/>
                <a:ea typeface="Arial"/>
                <a:cs typeface="Arial"/>
                <a:sym typeface="Arial"/>
              </a:defRPr>
            </a:pPr>
            <a:endParaRPr dirty="0">
              <a:solidFill>
                <a:srgbClr val="000000"/>
              </a:solidFill>
            </a:endParaRPr>
          </a:p>
        </p:txBody>
      </p:sp>
      <p:sp>
        <p:nvSpPr>
          <p:cNvPr id="105" name="TextBox 14"/>
          <p:cNvSpPr txBox="1"/>
          <p:nvPr/>
        </p:nvSpPr>
        <p:spPr>
          <a:xfrm>
            <a:off x="6239836" y="1295568"/>
            <a:ext cx="2995569" cy="101566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tIns="45720" rIns="45719" bIns="45720" anchor="t">
            <a:spAutoFit/>
          </a:bodyPr>
          <a:lstStyle/>
          <a:p>
            <a:pPr algn="ctr">
              <a:defRPr sz="1200" b="1">
                <a:solidFill>
                  <a:srgbClr val="00CC00"/>
                </a:solidFill>
                <a:latin typeface="Arial"/>
                <a:ea typeface="Arial"/>
                <a:cs typeface="Arial"/>
                <a:sym typeface="Arial"/>
              </a:defRPr>
            </a:pPr>
            <a:r>
              <a:rPr dirty="0"/>
              <a:t>Implementation</a:t>
            </a:r>
            <a:r>
              <a:rPr lang="en-GB" dirty="0"/>
              <a:t>: </a:t>
            </a:r>
            <a:r>
              <a:rPr lang="en-GB" dirty="0">
                <a:solidFill>
                  <a:schemeClr val="tx1"/>
                </a:solidFill>
              </a:rPr>
              <a:t>Planning</a:t>
            </a:r>
          </a:p>
          <a:p>
            <a:pPr>
              <a:defRPr sz="1200" b="1">
                <a:solidFill>
                  <a:srgbClr val="00CC00"/>
                </a:solidFill>
                <a:latin typeface="Arial"/>
                <a:ea typeface="Arial"/>
                <a:cs typeface="Arial"/>
                <a:sym typeface="Arial"/>
              </a:defRPr>
            </a:pPr>
            <a:endParaRPr lang="en-GB" dirty="0">
              <a:solidFill>
                <a:schemeClr val="tx1"/>
              </a:solidFill>
            </a:endParaRPr>
          </a:p>
          <a:p>
            <a:pPr algn="just">
              <a:defRPr sz="1200" b="1">
                <a:solidFill>
                  <a:srgbClr val="00CC00"/>
                </a:solidFill>
                <a:latin typeface="Arial"/>
                <a:ea typeface="Arial"/>
                <a:cs typeface="Arial"/>
                <a:sym typeface="Arial"/>
              </a:defRPr>
            </a:pPr>
            <a:r>
              <a:rPr lang="en-GB" dirty="0">
                <a:solidFill>
                  <a:schemeClr val="tx1"/>
                </a:solidFill>
              </a:rPr>
              <a:t>Our school uses the platform Jasmine to deliver high-quality PE lessons across the school. </a:t>
            </a:r>
          </a:p>
        </p:txBody>
      </p:sp>
      <p:sp>
        <p:nvSpPr>
          <p:cNvPr id="106" name="TextBox 16"/>
          <p:cNvSpPr txBox="1"/>
          <p:nvPr/>
        </p:nvSpPr>
        <p:spPr>
          <a:xfrm>
            <a:off x="8342353" y="4009826"/>
            <a:ext cx="3616176" cy="293157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defRPr sz="1200" b="1">
                <a:solidFill>
                  <a:srgbClr val="00CC00"/>
                </a:solidFill>
                <a:latin typeface="Arial"/>
                <a:ea typeface="Arial"/>
                <a:cs typeface="Arial"/>
                <a:sym typeface="Arial"/>
              </a:defRPr>
            </a:pPr>
            <a:r>
              <a:rPr dirty="0"/>
              <a:t>Implementation: </a:t>
            </a:r>
            <a:r>
              <a:rPr dirty="0">
                <a:solidFill>
                  <a:srgbClr val="000000"/>
                </a:solidFill>
              </a:rPr>
              <a:t>T &amp; L / Pedagogies</a:t>
            </a:r>
            <a:endParaRPr lang="en-GB" dirty="0">
              <a:solidFill>
                <a:srgbClr val="000000"/>
              </a:solidFill>
            </a:endParaRPr>
          </a:p>
          <a:p>
            <a:pPr>
              <a:defRPr sz="1200" b="1">
                <a:solidFill>
                  <a:srgbClr val="00CC00"/>
                </a:solidFill>
                <a:latin typeface="Arial"/>
                <a:ea typeface="Arial"/>
                <a:cs typeface="Arial"/>
                <a:sym typeface="Arial"/>
              </a:defRPr>
            </a:pPr>
            <a:endParaRPr lang="en-GB" dirty="0">
              <a:solidFill>
                <a:srgbClr val="000000"/>
              </a:solidFill>
            </a:endParaRPr>
          </a:p>
          <a:p>
            <a:pPr algn="just">
              <a:defRPr sz="1200" b="1">
                <a:solidFill>
                  <a:srgbClr val="00CC00"/>
                </a:solidFill>
                <a:latin typeface="Arial"/>
                <a:ea typeface="Arial"/>
                <a:cs typeface="Arial"/>
                <a:sym typeface="Arial"/>
              </a:defRPr>
            </a:pPr>
            <a:r>
              <a:rPr lang="en-GB" sz="1050" dirty="0">
                <a:solidFill>
                  <a:schemeClr val="tx1"/>
                </a:solidFill>
                <a:sym typeface="Arial"/>
              </a:rPr>
              <a:t>It starts with a belief and ambition that PE is a subject that every child can enjoy and be successful </a:t>
            </a:r>
            <a:r>
              <a:rPr lang="en-GB" sz="1050" dirty="0" err="1">
                <a:solidFill>
                  <a:schemeClr val="tx1"/>
                </a:solidFill>
                <a:sym typeface="Arial"/>
              </a:rPr>
              <a:t>in.</a:t>
            </a:r>
            <a:r>
              <a:rPr lang="en-GB" sz="1050" b="1" dirty="0" err="1">
                <a:solidFill>
                  <a:schemeClr val="tx1"/>
                </a:solidFill>
                <a:sym typeface="Arial"/>
              </a:rPr>
              <a:t>Here</a:t>
            </a:r>
            <a:r>
              <a:rPr lang="en-GB" sz="1050" b="1" dirty="0">
                <a:solidFill>
                  <a:schemeClr val="tx1"/>
                </a:solidFill>
                <a:sym typeface="Arial"/>
              </a:rPr>
              <a:t> at Lawn we are developing good reliable and consistent teaching habits leads to positive learning behaviours in children, and positive learning behaviours lead to outstanding development of skills, knowledge and attitudes in PE. In high quality PE, the language and environment are inclusive and make every child feel valued.</a:t>
            </a:r>
            <a:r>
              <a:rPr lang="en-GB" sz="1050" dirty="0">
                <a:solidFill>
                  <a:schemeClr val="tx1"/>
                </a:solidFill>
                <a:sym typeface="Arial"/>
              </a:rPr>
              <a:t> There is a clear focus for learning which every child feels is achievable and relevant; every child can access all parts of the lesson and praise is predominantly based around positive behaviours and progress.</a:t>
            </a:r>
            <a:endParaRPr lang="en-GB" sz="1050" dirty="0">
              <a:solidFill>
                <a:schemeClr val="tx1"/>
              </a:solidFill>
            </a:endParaRPr>
          </a:p>
          <a:p>
            <a:pPr>
              <a:defRPr sz="1200" b="1">
                <a:solidFill>
                  <a:srgbClr val="00CC00"/>
                </a:solidFill>
                <a:latin typeface="Arial"/>
                <a:ea typeface="Arial"/>
                <a:cs typeface="Arial"/>
                <a:sym typeface="Arial"/>
              </a:defRPr>
            </a:pPr>
            <a:endParaRPr lang="en-GB" dirty="0"/>
          </a:p>
          <a:p>
            <a:pPr>
              <a:defRPr sz="1200" b="1">
                <a:solidFill>
                  <a:srgbClr val="00CC00"/>
                </a:solidFill>
                <a:latin typeface="Arial"/>
                <a:ea typeface="Arial"/>
                <a:cs typeface="Arial"/>
                <a:sym typeface="Arial"/>
              </a:defRPr>
            </a:pPr>
            <a:endParaRPr dirty="0">
              <a:solidFill>
                <a:srgbClr val="000000"/>
              </a:solidFill>
            </a:endParaRPr>
          </a:p>
        </p:txBody>
      </p:sp>
      <p:sp>
        <p:nvSpPr>
          <p:cNvPr id="107" name="Group"/>
          <p:cNvSpPr txBox="1"/>
          <p:nvPr/>
        </p:nvSpPr>
        <p:spPr>
          <a:xfrm>
            <a:off x="2971407" y="1287152"/>
            <a:ext cx="2987452" cy="26325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tIns="45720" rIns="45719" bIns="45720" anchor="t"/>
          <a:lstStyle/>
          <a:p>
            <a:pPr algn="ctr">
              <a:defRPr sz="1200" b="1">
                <a:solidFill>
                  <a:srgbClr val="00CC00"/>
                </a:solidFill>
                <a:latin typeface="Arial"/>
                <a:ea typeface="Arial"/>
                <a:cs typeface="Arial"/>
                <a:sym typeface="Arial"/>
              </a:defRPr>
            </a:pPr>
            <a:r>
              <a:rPr lang="en-GB" dirty="0"/>
              <a:t>Implementation: </a:t>
            </a:r>
            <a:r>
              <a:rPr lang="en-GB" dirty="0">
                <a:solidFill>
                  <a:schemeClr val="tx1"/>
                </a:solidFill>
              </a:rPr>
              <a:t>Scheme</a:t>
            </a:r>
          </a:p>
          <a:p>
            <a:pPr>
              <a:defRPr sz="1200" b="1">
                <a:solidFill>
                  <a:srgbClr val="00CC00"/>
                </a:solidFill>
                <a:latin typeface="Arial"/>
                <a:ea typeface="Arial"/>
                <a:cs typeface="Arial"/>
                <a:sym typeface="Arial"/>
              </a:defRPr>
            </a:pPr>
            <a:endParaRPr lang="en-GB" dirty="0">
              <a:solidFill>
                <a:schemeClr val="tx1"/>
              </a:solidFill>
            </a:endParaRPr>
          </a:p>
          <a:p>
            <a:pPr algn="just">
              <a:defRPr sz="1200" b="1">
                <a:solidFill>
                  <a:srgbClr val="00CC00"/>
                </a:solidFill>
                <a:latin typeface="Arial"/>
                <a:ea typeface="Arial"/>
                <a:cs typeface="Arial"/>
                <a:sym typeface="Arial"/>
              </a:defRPr>
            </a:pPr>
            <a:r>
              <a:rPr lang="en-GB" dirty="0">
                <a:solidFill>
                  <a:schemeClr val="tx1"/>
                </a:solidFill>
              </a:rPr>
              <a:t>We use Real PE, Real Gym, Real Foundations and Real Dance. </a:t>
            </a:r>
            <a:endParaRPr lang="en-GB" dirty="0">
              <a:solidFill>
                <a:srgbClr val="000000"/>
              </a:solidFill>
            </a:endParaRPr>
          </a:p>
        </p:txBody>
      </p:sp>
      <p:sp>
        <p:nvSpPr>
          <p:cNvPr id="108" name="Rectangle 6"/>
          <p:cNvSpPr/>
          <p:nvPr/>
        </p:nvSpPr>
        <p:spPr>
          <a:xfrm>
            <a:off x="9436874" y="1258944"/>
            <a:ext cx="2524832" cy="2540037"/>
          </a:xfrm>
          <a:prstGeom prst="rect">
            <a:avLst/>
          </a:prstGeom>
          <a:solidFill>
            <a:srgbClr val="FFFFFF"/>
          </a:solidFill>
          <a:ln w="28575">
            <a:solidFill>
              <a:schemeClr val="accent6"/>
            </a:solidFill>
            <a:miter/>
          </a:ln>
        </p:spPr>
        <p:txBody>
          <a:bodyPr lIns="45719" rIns="45719" anchor="ctr"/>
          <a:lstStyle/>
          <a:p>
            <a:pPr algn="ctr"/>
            <a:endParaRPr/>
          </a:p>
        </p:txBody>
      </p:sp>
      <p:sp>
        <p:nvSpPr>
          <p:cNvPr id="109" name="TextBox 14"/>
          <p:cNvSpPr txBox="1"/>
          <p:nvPr/>
        </p:nvSpPr>
        <p:spPr>
          <a:xfrm>
            <a:off x="9433696" y="1251450"/>
            <a:ext cx="2524833" cy="138499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20" rIns="45719" bIns="45720" anchor="t">
            <a:spAutoFit/>
          </a:bodyPr>
          <a:lstStyle/>
          <a:p>
            <a:pPr>
              <a:defRPr sz="1200" b="1">
                <a:solidFill>
                  <a:srgbClr val="00CC00"/>
                </a:solidFill>
                <a:latin typeface="Arial"/>
                <a:ea typeface="Arial"/>
                <a:cs typeface="Arial"/>
                <a:sym typeface="Arial"/>
              </a:defRPr>
            </a:pPr>
            <a:r>
              <a:rPr lang="en-GB" dirty="0"/>
              <a:t>Implementation</a:t>
            </a:r>
            <a:r>
              <a:rPr dirty="0">
                <a:solidFill>
                  <a:srgbClr val="000000"/>
                </a:solidFill>
              </a:rPr>
              <a:t>:</a:t>
            </a:r>
            <a:r>
              <a:rPr lang="en-GB" dirty="0">
                <a:solidFill>
                  <a:schemeClr val="tx1"/>
                </a:solidFill>
              </a:rPr>
              <a:t> Curriculum links</a:t>
            </a:r>
          </a:p>
          <a:p>
            <a:pPr>
              <a:defRPr sz="1200" b="1">
                <a:solidFill>
                  <a:srgbClr val="00CC00"/>
                </a:solidFill>
                <a:latin typeface="Arial"/>
                <a:ea typeface="Arial"/>
                <a:cs typeface="Arial"/>
                <a:sym typeface="Arial"/>
              </a:defRPr>
            </a:pPr>
            <a:endParaRPr lang="en-GB" dirty="0">
              <a:solidFill>
                <a:schemeClr val="tx1"/>
              </a:solidFill>
              <a:cs typeface="Calibri"/>
            </a:endParaRPr>
          </a:p>
          <a:p>
            <a:pPr algn="just">
              <a:defRPr sz="1200" b="1">
                <a:solidFill>
                  <a:srgbClr val="00CC00"/>
                </a:solidFill>
                <a:latin typeface="Arial"/>
                <a:ea typeface="Arial"/>
                <a:cs typeface="Arial"/>
                <a:sym typeface="Arial"/>
              </a:defRPr>
            </a:pPr>
            <a:r>
              <a:rPr lang="en-GB" dirty="0">
                <a:solidFill>
                  <a:schemeClr val="tx1"/>
                </a:solidFill>
                <a:cs typeface="Calibri"/>
              </a:rPr>
              <a:t>Our learning nutrition framework is implemented throughout the school to ensure that we have well-rounded citizens going out into the world. </a:t>
            </a:r>
            <a:endParaRPr lang="en-US" dirty="0" err="1">
              <a:solidFill>
                <a:schemeClr val="tx1"/>
              </a:solidFill>
              <a:cs typeface="Calibri"/>
            </a:endParaRPr>
          </a:p>
        </p:txBody>
      </p:sp>
      <p:pic>
        <p:nvPicPr>
          <p:cNvPr id="2" name="Picture 1">
            <a:extLst>
              <a:ext uri="{FF2B5EF4-FFF2-40B4-BE49-F238E27FC236}">
                <a16:creationId xmlns:a16="http://schemas.microsoft.com/office/drawing/2014/main" id="{990C371C-6014-4C3E-B066-E82FABACA7FD}"/>
              </a:ext>
            </a:extLst>
          </p:cNvPr>
          <p:cNvPicPr>
            <a:picLocks noChangeAspect="1"/>
          </p:cNvPicPr>
          <p:nvPr/>
        </p:nvPicPr>
        <p:blipFill>
          <a:blip r:embed="rId3"/>
          <a:stretch>
            <a:fillRect/>
          </a:stretch>
        </p:blipFill>
        <p:spPr>
          <a:xfrm flipH="1">
            <a:off x="3095561" y="2213770"/>
            <a:ext cx="966989" cy="1486903"/>
          </a:xfrm>
          <a:prstGeom prst="rect">
            <a:avLst/>
          </a:prstGeom>
        </p:spPr>
      </p:pic>
      <p:pic>
        <p:nvPicPr>
          <p:cNvPr id="3" name="Picture 2">
            <a:extLst>
              <a:ext uri="{FF2B5EF4-FFF2-40B4-BE49-F238E27FC236}">
                <a16:creationId xmlns:a16="http://schemas.microsoft.com/office/drawing/2014/main" id="{0FE8291D-C1E9-450F-8E84-0AE53CE24696}"/>
              </a:ext>
            </a:extLst>
          </p:cNvPr>
          <p:cNvPicPr>
            <a:picLocks noChangeAspect="1"/>
          </p:cNvPicPr>
          <p:nvPr/>
        </p:nvPicPr>
        <p:blipFill>
          <a:blip r:embed="rId4"/>
          <a:stretch>
            <a:fillRect/>
          </a:stretch>
        </p:blipFill>
        <p:spPr>
          <a:xfrm>
            <a:off x="6408546" y="2459290"/>
            <a:ext cx="2643337" cy="1187586"/>
          </a:xfrm>
          <a:prstGeom prst="rect">
            <a:avLst/>
          </a:prstGeom>
        </p:spPr>
      </p:pic>
      <p:pic>
        <p:nvPicPr>
          <p:cNvPr id="4" name="Picture 3">
            <a:extLst>
              <a:ext uri="{FF2B5EF4-FFF2-40B4-BE49-F238E27FC236}">
                <a16:creationId xmlns:a16="http://schemas.microsoft.com/office/drawing/2014/main" id="{2BE97EB9-C7FA-47DE-AA89-507BEE64C639}"/>
              </a:ext>
            </a:extLst>
          </p:cNvPr>
          <p:cNvPicPr>
            <a:picLocks noChangeAspect="1"/>
          </p:cNvPicPr>
          <p:nvPr/>
        </p:nvPicPr>
        <p:blipFill>
          <a:blip r:embed="rId5"/>
          <a:stretch>
            <a:fillRect/>
          </a:stretch>
        </p:blipFill>
        <p:spPr>
          <a:xfrm>
            <a:off x="10518860" y="2476601"/>
            <a:ext cx="1294317" cy="1236706"/>
          </a:xfrm>
          <a:prstGeom prst="rect">
            <a:avLst/>
          </a:prstGeom>
        </p:spPr>
      </p:pic>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 name="Rectangle 8"/>
          <p:cNvSpPr/>
          <p:nvPr/>
        </p:nvSpPr>
        <p:spPr>
          <a:xfrm>
            <a:off x="307158" y="3979815"/>
            <a:ext cx="2247719" cy="2629991"/>
          </a:xfrm>
          <a:prstGeom prst="rect">
            <a:avLst/>
          </a:prstGeom>
          <a:solidFill>
            <a:srgbClr val="FFFFFF"/>
          </a:solidFill>
          <a:ln w="28575">
            <a:solidFill>
              <a:schemeClr val="accent6"/>
            </a:solidFill>
            <a:miter/>
          </a:ln>
        </p:spPr>
        <p:txBody>
          <a:bodyPr lIns="45719" rIns="45719" anchor="ctr"/>
          <a:lstStyle/>
          <a:p>
            <a:pPr>
              <a:defRPr sz="1100"/>
            </a:pPr>
            <a:endParaRPr/>
          </a:p>
        </p:txBody>
      </p:sp>
      <p:sp>
        <p:nvSpPr>
          <p:cNvPr id="112" name="Rectangle 9"/>
          <p:cNvSpPr/>
          <p:nvPr/>
        </p:nvSpPr>
        <p:spPr>
          <a:xfrm>
            <a:off x="2634976" y="3979815"/>
            <a:ext cx="2948943" cy="2629990"/>
          </a:xfrm>
          <a:prstGeom prst="rect">
            <a:avLst/>
          </a:prstGeom>
          <a:solidFill>
            <a:srgbClr val="FFFFFF"/>
          </a:solidFill>
          <a:ln w="28575">
            <a:solidFill>
              <a:schemeClr val="accent6"/>
            </a:solidFill>
            <a:miter/>
          </a:ln>
        </p:spPr>
        <p:txBody>
          <a:bodyPr lIns="45719" rIns="45719" anchor="ctr"/>
          <a:lstStyle/>
          <a:p>
            <a:pPr algn="ctr"/>
            <a:endParaRPr/>
          </a:p>
        </p:txBody>
      </p:sp>
      <p:sp>
        <p:nvSpPr>
          <p:cNvPr id="113" name="TextBox 12"/>
          <p:cNvSpPr txBox="1"/>
          <p:nvPr/>
        </p:nvSpPr>
        <p:spPr>
          <a:xfrm>
            <a:off x="2726555" y="4055722"/>
            <a:ext cx="2703862" cy="175432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ctr">
              <a:defRPr sz="1200" b="1">
                <a:solidFill>
                  <a:srgbClr val="99CC00"/>
                </a:solidFill>
                <a:latin typeface="Arial"/>
                <a:ea typeface="Arial"/>
                <a:cs typeface="Arial"/>
                <a:sym typeface="Arial"/>
              </a:defRPr>
            </a:pPr>
            <a:r>
              <a:rPr dirty="0"/>
              <a:t>Impact: </a:t>
            </a:r>
            <a:r>
              <a:rPr dirty="0">
                <a:solidFill>
                  <a:srgbClr val="000000"/>
                </a:solidFill>
              </a:rPr>
              <a:t>Evidencing</a:t>
            </a:r>
            <a:endParaRPr lang="en-GB" dirty="0">
              <a:solidFill>
                <a:srgbClr val="000000"/>
              </a:solidFill>
            </a:endParaRPr>
          </a:p>
          <a:p>
            <a:pPr>
              <a:defRPr sz="1200" b="1">
                <a:solidFill>
                  <a:srgbClr val="99CC00"/>
                </a:solidFill>
                <a:latin typeface="Arial"/>
                <a:ea typeface="Arial"/>
                <a:cs typeface="Arial"/>
                <a:sym typeface="Arial"/>
              </a:defRPr>
            </a:pPr>
            <a:endParaRPr lang="en-GB" dirty="0"/>
          </a:p>
          <a:p>
            <a:pPr algn="just">
              <a:defRPr sz="1200" b="1">
                <a:solidFill>
                  <a:srgbClr val="99CC00"/>
                </a:solidFill>
                <a:latin typeface="Arial"/>
                <a:ea typeface="Arial"/>
                <a:cs typeface="Arial"/>
                <a:sym typeface="Arial"/>
              </a:defRPr>
            </a:pPr>
            <a:r>
              <a:rPr lang="en-GB" dirty="0">
                <a:solidFill>
                  <a:srgbClr val="000000"/>
                </a:solidFill>
              </a:rPr>
              <a:t>Impact reports are generated each year from assessment gathering.</a:t>
            </a:r>
          </a:p>
          <a:p>
            <a:pPr>
              <a:defRPr sz="1200" b="1">
                <a:solidFill>
                  <a:srgbClr val="99CC00"/>
                </a:solidFill>
                <a:latin typeface="Arial"/>
                <a:ea typeface="Arial"/>
                <a:cs typeface="Arial"/>
                <a:sym typeface="Arial"/>
              </a:defRPr>
            </a:pPr>
            <a:endParaRPr lang="en-GB" dirty="0"/>
          </a:p>
          <a:p>
            <a:pPr algn="just">
              <a:defRPr sz="1200" b="1">
                <a:solidFill>
                  <a:srgbClr val="99CC00"/>
                </a:solidFill>
                <a:latin typeface="Arial"/>
                <a:ea typeface="Arial"/>
                <a:cs typeface="Arial"/>
                <a:sym typeface="Arial"/>
              </a:defRPr>
            </a:pPr>
            <a:r>
              <a:rPr lang="en-GB" dirty="0">
                <a:solidFill>
                  <a:srgbClr val="000000"/>
                </a:solidFill>
              </a:rPr>
              <a:t>AFL is completed during all lessons and feedback can be given live during the lesson both my peers and adults. </a:t>
            </a:r>
            <a:endParaRPr dirty="0">
              <a:solidFill>
                <a:srgbClr val="000000"/>
              </a:solidFill>
            </a:endParaRPr>
          </a:p>
        </p:txBody>
      </p:sp>
      <p:sp>
        <p:nvSpPr>
          <p:cNvPr id="114" name="TextBox 13"/>
          <p:cNvSpPr txBox="1"/>
          <p:nvPr/>
        </p:nvSpPr>
        <p:spPr>
          <a:xfrm>
            <a:off x="307157" y="4006057"/>
            <a:ext cx="2247719" cy="138499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ctr">
              <a:defRPr sz="1200" b="1">
                <a:solidFill>
                  <a:srgbClr val="00CC00"/>
                </a:solidFill>
                <a:latin typeface="Arial"/>
                <a:ea typeface="Arial"/>
                <a:cs typeface="Arial"/>
                <a:sym typeface="Arial"/>
              </a:defRPr>
            </a:pPr>
            <a:r>
              <a:rPr dirty="0"/>
              <a:t>Implementation: </a:t>
            </a:r>
            <a:r>
              <a:rPr dirty="0">
                <a:solidFill>
                  <a:srgbClr val="000000"/>
                </a:solidFill>
              </a:rPr>
              <a:t>Response to </a:t>
            </a:r>
            <a:r>
              <a:rPr dirty="0" err="1">
                <a:solidFill>
                  <a:srgbClr val="000000"/>
                </a:solidFill>
              </a:rPr>
              <a:t>Covid</a:t>
            </a:r>
            <a:endParaRPr lang="en-GB" dirty="0">
              <a:solidFill>
                <a:srgbClr val="000000"/>
              </a:solidFill>
            </a:endParaRPr>
          </a:p>
          <a:p>
            <a:pPr algn="ctr">
              <a:defRPr sz="1200" b="1">
                <a:solidFill>
                  <a:srgbClr val="00CC00"/>
                </a:solidFill>
                <a:latin typeface="Arial"/>
                <a:ea typeface="Arial"/>
                <a:cs typeface="Arial"/>
                <a:sym typeface="Arial"/>
              </a:defRPr>
            </a:pPr>
            <a:endParaRPr lang="en-GB" dirty="0"/>
          </a:p>
          <a:p>
            <a:pPr algn="just">
              <a:defRPr sz="1200" b="1">
                <a:solidFill>
                  <a:srgbClr val="00CC00"/>
                </a:solidFill>
                <a:latin typeface="Arial"/>
                <a:ea typeface="Arial"/>
                <a:cs typeface="Arial"/>
                <a:sym typeface="Arial"/>
              </a:defRPr>
            </a:pPr>
            <a:r>
              <a:rPr lang="en-GB" dirty="0">
                <a:solidFill>
                  <a:srgbClr val="000000"/>
                </a:solidFill>
              </a:rPr>
              <a:t>Real PE at Home is accessible on the Jasmine platform and was set during the lockdown period. </a:t>
            </a:r>
            <a:endParaRPr dirty="0">
              <a:solidFill>
                <a:srgbClr val="000000"/>
              </a:solidFill>
            </a:endParaRPr>
          </a:p>
        </p:txBody>
      </p:sp>
      <p:grpSp>
        <p:nvGrpSpPr>
          <p:cNvPr id="117" name="Group"/>
          <p:cNvGrpSpPr/>
          <p:nvPr/>
        </p:nvGrpSpPr>
        <p:grpSpPr>
          <a:xfrm>
            <a:off x="5952578" y="1338070"/>
            <a:ext cx="6127213" cy="2485807"/>
            <a:chOff x="0" y="0"/>
            <a:chExt cx="5977254" cy="2485805"/>
          </a:xfrm>
        </p:grpSpPr>
        <p:sp>
          <p:nvSpPr>
            <p:cNvPr id="115" name="Rectangle 6"/>
            <p:cNvSpPr/>
            <p:nvPr/>
          </p:nvSpPr>
          <p:spPr>
            <a:xfrm>
              <a:off x="0" y="0"/>
              <a:ext cx="5977254" cy="2485805"/>
            </a:xfrm>
            <a:prstGeom prst="rect">
              <a:avLst/>
            </a:prstGeom>
            <a:solidFill>
              <a:srgbClr val="FFFFFF"/>
            </a:solidFill>
            <a:ln w="28575" cap="flat">
              <a:solidFill>
                <a:schemeClr val="accent6"/>
              </a:solidFill>
              <a:prstDash val="solid"/>
              <a:miter lim="800000"/>
            </a:ln>
            <a:effectLst/>
          </p:spPr>
          <p:txBody>
            <a:bodyPr wrap="square" lIns="45719" tIns="45719" rIns="45719" bIns="45719" numCol="1" anchor="ctr">
              <a:noAutofit/>
            </a:bodyPr>
            <a:lstStyle/>
            <a:p>
              <a:pPr algn="ctr"/>
              <a:endParaRPr/>
            </a:p>
          </p:txBody>
        </p:sp>
        <p:sp>
          <p:nvSpPr>
            <p:cNvPr id="116" name="TextBox 14"/>
            <p:cNvSpPr txBox="1"/>
            <p:nvPr/>
          </p:nvSpPr>
          <p:spPr>
            <a:xfrm>
              <a:off x="72188" y="29602"/>
              <a:ext cx="5711214" cy="2299257"/>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t">
              <a:noAutofit/>
            </a:bodyPr>
            <a:lstStyle/>
            <a:p>
              <a:pPr algn="ctr">
                <a:defRPr sz="1200" b="1">
                  <a:solidFill>
                    <a:srgbClr val="00CC00"/>
                  </a:solidFill>
                  <a:latin typeface="Arial"/>
                  <a:ea typeface="Arial"/>
                  <a:cs typeface="Arial"/>
                  <a:sym typeface="Arial"/>
                </a:defRPr>
              </a:pPr>
              <a:r>
                <a:rPr dirty="0"/>
                <a:t>Implementation: </a:t>
              </a:r>
              <a:r>
                <a:rPr dirty="0">
                  <a:solidFill>
                    <a:srgbClr val="000000"/>
                  </a:solidFill>
                </a:rPr>
                <a:t>How Groups are Supported</a:t>
              </a:r>
              <a:endParaRPr lang="en-US" dirty="0"/>
            </a:p>
            <a:p>
              <a:pPr algn="ctr">
                <a:defRPr sz="1200" b="1">
                  <a:solidFill>
                    <a:srgbClr val="00CC00"/>
                  </a:solidFill>
                  <a:latin typeface="Arial"/>
                  <a:ea typeface="Arial"/>
                  <a:cs typeface="Arial"/>
                  <a:sym typeface="Arial"/>
                </a:defRPr>
              </a:pPr>
              <a:r>
                <a:rPr dirty="0">
                  <a:solidFill>
                    <a:schemeClr val="tx1"/>
                  </a:solidFill>
                </a:rPr>
                <a:t>(SEND, GDS, PP, disadvantaged, EAL)</a:t>
              </a:r>
              <a:endParaRPr lang="en-GB" dirty="0">
                <a:solidFill>
                  <a:schemeClr val="tx1"/>
                </a:solidFill>
              </a:endParaRPr>
            </a:p>
            <a:p>
              <a:pPr>
                <a:defRPr sz="1200" b="1">
                  <a:solidFill>
                    <a:srgbClr val="00CC00"/>
                  </a:solidFill>
                  <a:latin typeface="Arial"/>
                  <a:ea typeface="Arial"/>
                  <a:cs typeface="Arial"/>
                  <a:sym typeface="Arial"/>
                </a:defRPr>
              </a:pPr>
              <a:endParaRPr lang="en-GB" dirty="0">
                <a:solidFill>
                  <a:schemeClr val="tx1"/>
                </a:solidFill>
              </a:endParaRPr>
            </a:p>
            <a:p>
              <a:pPr algn="just">
                <a:defRPr sz="1200" b="1">
                  <a:solidFill>
                    <a:srgbClr val="00CC00"/>
                  </a:solidFill>
                  <a:latin typeface="Arial"/>
                  <a:ea typeface="Arial"/>
                  <a:cs typeface="Arial"/>
                  <a:sym typeface="Arial"/>
                </a:defRPr>
              </a:pPr>
              <a:r>
                <a:rPr lang="en-GB" dirty="0">
                  <a:solidFill>
                    <a:schemeClr val="tx1"/>
                  </a:solidFill>
                </a:rPr>
                <a:t>Additional videos are provided to support pupils with physical disabilities. The skill videos are colour coded to support all pupils. </a:t>
              </a:r>
            </a:p>
            <a:p>
              <a:pPr>
                <a:defRPr sz="1200" b="1">
                  <a:solidFill>
                    <a:srgbClr val="00CC00"/>
                  </a:solidFill>
                  <a:latin typeface="Arial"/>
                  <a:ea typeface="Arial"/>
                  <a:cs typeface="Arial"/>
                  <a:sym typeface="Arial"/>
                </a:defRPr>
              </a:pPr>
              <a:endParaRPr lang="en-GB" dirty="0">
                <a:solidFill>
                  <a:schemeClr val="tx1"/>
                </a:solidFill>
              </a:endParaRPr>
            </a:p>
            <a:p>
              <a:pPr>
                <a:defRPr sz="1200" b="1">
                  <a:solidFill>
                    <a:srgbClr val="00CC00"/>
                  </a:solidFill>
                  <a:latin typeface="Arial"/>
                  <a:ea typeface="Arial"/>
                  <a:cs typeface="Arial"/>
                  <a:sym typeface="Arial"/>
                </a:defRPr>
              </a:pPr>
              <a:r>
                <a:rPr lang="en-GB" dirty="0">
                  <a:solidFill>
                    <a:schemeClr val="tx1"/>
                  </a:solidFill>
                </a:rPr>
                <a:t>Children can choose their level of challenge to make the skill inclusive to all. We are also beginning to use digital to record skills and watch them back so that children can see what their next steps are. </a:t>
              </a:r>
              <a:endParaRPr lang="en-US" dirty="0">
                <a:solidFill>
                  <a:schemeClr val="tx1"/>
                </a:solidFill>
              </a:endParaRPr>
            </a:p>
          </p:txBody>
        </p:sp>
      </p:grpSp>
      <p:grpSp>
        <p:nvGrpSpPr>
          <p:cNvPr id="120" name="Group"/>
          <p:cNvGrpSpPr/>
          <p:nvPr/>
        </p:nvGrpSpPr>
        <p:grpSpPr>
          <a:xfrm>
            <a:off x="4289152" y="1332411"/>
            <a:ext cx="1554974" cy="2495007"/>
            <a:chOff x="0" y="0"/>
            <a:chExt cx="1554972" cy="2495006"/>
          </a:xfrm>
        </p:grpSpPr>
        <p:sp>
          <p:nvSpPr>
            <p:cNvPr id="118" name="Rectangle 7"/>
            <p:cNvSpPr/>
            <p:nvPr/>
          </p:nvSpPr>
          <p:spPr>
            <a:xfrm>
              <a:off x="0" y="0"/>
              <a:ext cx="1554973" cy="2495007"/>
            </a:xfrm>
            <a:prstGeom prst="rect">
              <a:avLst/>
            </a:prstGeom>
            <a:solidFill>
              <a:srgbClr val="FFFFFF"/>
            </a:solidFill>
            <a:ln w="28575" cap="flat">
              <a:solidFill>
                <a:schemeClr val="accent6"/>
              </a:solidFill>
              <a:prstDash val="solid"/>
              <a:miter lim="800000"/>
            </a:ln>
            <a:effectLst/>
          </p:spPr>
          <p:txBody>
            <a:bodyPr wrap="square" lIns="45719" tIns="45719" rIns="45719" bIns="45719" numCol="1" anchor="ctr">
              <a:noAutofit/>
            </a:bodyPr>
            <a:lstStyle/>
            <a:p>
              <a:pPr algn="ctr"/>
              <a:endParaRPr/>
            </a:p>
          </p:txBody>
        </p:sp>
        <p:sp>
          <p:nvSpPr>
            <p:cNvPr id="119" name="TextBox 15"/>
            <p:cNvSpPr txBox="1"/>
            <p:nvPr/>
          </p:nvSpPr>
          <p:spPr>
            <a:xfrm>
              <a:off x="142710" y="22742"/>
              <a:ext cx="1337716" cy="683456"/>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t">
              <a:noAutofit/>
            </a:bodyPr>
            <a:lstStyle/>
            <a:p>
              <a:pPr>
                <a:defRPr sz="1200" b="1">
                  <a:solidFill>
                    <a:srgbClr val="00CC00"/>
                  </a:solidFill>
                  <a:latin typeface="Arial"/>
                  <a:ea typeface="Arial"/>
                  <a:cs typeface="Arial"/>
                  <a:sym typeface="Arial"/>
                </a:defRPr>
              </a:pPr>
              <a:r>
                <a:rPr dirty="0"/>
                <a:t>Implementation: </a:t>
              </a:r>
              <a:r>
                <a:rPr dirty="0">
                  <a:solidFill>
                    <a:srgbClr val="000000"/>
                  </a:solidFill>
                </a:rPr>
                <a:t>Feedback</a:t>
              </a:r>
              <a:endParaRPr lang="en-GB" dirty="0">
                <a:solidFill>
                  <a:srgbClr val="000000"/>
                </a:solidFill>
              </a:endParaRPr>
            </a:p>
            <a:p>
              <a:pPr>
                <a:defRPr sz="1200" b="1">
                  <a:solidFill>
                    <a:srgbClr val="00CC00"/>
                  </a:solidFill>
                  <a:latin typeface="Arial"/>
                  <a:ea typeface="Arial"/>
                  <a:cs typeface="Arial"/>
                  <a:sym typeface="Arial"/>
                </a:defRPr>
              </a:pPr>
              <a:endParaRPr lang="en-GB" dirty="0"/>
            </a:p>
            <a:p>
              <a:pPr algn="just">
                <a:defRPr sz="1200" b="1">
                  <a:solidFill>
                    <a:srgbClr val="00CC00"/>
                  </a:solidFill>
                  <a:latin typeface="Arial"/>
                  <a:ea typeface="Arial"/>
                  <a:cs typeface="Arial"/>
                  <a:sym typeface="Arial"/>
                </a:defRPr>
              </a:pPr>
              <a:r>
                <a:rPr lang="en-GB" dirty="0">
                  <a:solidFill>
                    <a:srgbClr val="000000"/>
                  </a:solidFill>
                </a:rPr>
                <a:t>Children are </a:t>
              </a:r>
              <a:r>
                <a:rPr lang="en-GB" dirty="0">
                  <a:solidFill>
                    <a:schemeClr val="tx1"/>
                  </a:solidFill>
                </a:rPr>
                <a:t>encouraged to give feedback to each other during lessons and during the review part of each lesson. </a:t>
              </a:r>
              <a:endParaRPr dirty="0">
                <a:solidFill>
                  <a:schemeClr val="tx1"/>
                </a:solidFill>
              </a:endParaRPr>
            </a:p>
          </p:txBody>
        </p:sp>
      </p:grpSp>
      <p:pic>
        <p:nvPicPr>
          <p:cNvPr id="121" name="Picture 17" descr="Picture 17"/>
          <p:cNvPicPr>
            <a:picLocks noChangeAspect="1"/>
          </p:cNvPicPr>
          <p:nvPr/>
        </p:nvPicPr>
        <p:blipFill>
          <a:blip r:embed="rId2"/>
          <a:stretch>
            <a:fillRect/>
          </a:stretch>
        </p:blipFill>
        <p:spPr>
          <a:xfrm>
            <a:off x="307158" y="239198"/>
            <a:ext cx="1469391" cy="753579"/>
          </a:xfrm>
          <a:prstGeom prst="rect">
            <a:avLst/>
          </a:prstGeom>
          <a:ln w="12700">
            <a:miter lim="400000"/>
          </a:ln>
        </p:spPr>
      </p:pic>
      <p:sp>
        <p:nvSpPr>
          <p:cNvPr id="122" name="Rectangle 20"/>
          <p:cNvSpPr/>
          <p:nvPr/>
        </p:nvSpPr>
        <p:spPr>
          <a:xfrm>
            <a:off x="5774416" y="3979815"/>
            <a:ext cx="2948943" cy="2629990"/>
          </a:xfrm>
          <a:prstGeom prst="rect">
            <a:avLst/>
          </a:prstGeom>
          <a:solidFill>
            <a:srgbClr val="FFFFFF"/>
          </a:solidFill>
          <a:ln w="28575">
            <a:solidFill>
              <a:schemeClr val="accent6"/>
            </a:solidFill>
            <a:miter/>
          </a:ln>
        </p:spPr>
        <p:txBody>
          <a:bodyPr lIns="45719" rIns="45719" anchor="ctr"/>
          <a:lstStyle/>
          <a:p>
            <a:pPr algn="ctr"/>
            <a:endParaRPr/>
          </a:p>
        </p:txBody>
      </p:sp>
      <p:sp>
        <p:nvSpPr>
          <p:cNvPr id="123" name="Rectangle 21"/>
          <p:cNvSpPr/>
          <p:nvPr/>
        </p:nvSpPr>
        <p:spPr>
          <a:xfrm>
            <a:off x="8913856" y="3979815"/>
            <a:ext cx="3112681" cy="2629990"/>
          </a:xfrm>
          <a:prstGeom prst="rect">
            <a:avLst/>
          </a:prstGeom>
          <a:solidFill>
            <a:srgbClr val="FFFFFF"/>
          </a:solidFill>
          <a:ln w="28575">
            <a:solidFill>
              <a:schemeClr val="accent6"/>
            </a:solidFill>
            <a:miter/>
          </a:ln>
        </p:spPr>
        <p:txBody>
          <a:bodyPr lIns="45719" rIns="45719" anchor="ctr"/>
          <a:lstStyle/>
          <a:p>
            <a:pPr algn="ctr"/>
            <a:endParaRPr/>
          </a:p>
        </p:txBody>
      </p:sp>
      <p:sp>
        <p:nvSpPr>
          <p:cNvPr id="124" name="TextBox 22"/>
          <p:cNvSpPr txBox="1"/>
          <p:nvPr/>
        </p:nvSpPr>
        <p:spPr>
          <a:xfrm>
            <a:off x="6453140" y="4006539"/>
            <a:ext cx="4061370" cy="26425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defRPr sz="1200" b="1">
                <a:solidFill>
                  <a:srgbClr val="99CC00"/>
                </a:solidFill>
                <a:latin typeface="Arial"/>
                <a:ea typeface="Arial"/>
                <a:cs typeface="Arial"/>
                <a:sym typeface="Arial"/>
              </a:defRPr>
            </a:pPr>
            <a:r>
              <a:t>Impact: </a:t>
            </a:r>
            <a:r>
              <a:rPr>
                <a:solidFill>
                  <a:srgbClr val="000000"/>
                </a:solidFill>
              </a:rPr>
              <a:t>Assessment</a:t>
            </a:r>
          </a:p>
        </p:txBody>
      </p:sp>
      <p:sp>
        <p:nvSpPr>
          <p:cNvPr id="125" name="TextBox 23"/>
          <p:cNvSpPr txBox="1"/>
          <p:nvPr/>
        </p:nvSpPr>
        <p:spPr>
          <a:xfrm>
            <a:off x="8953826" y="4033263"/>
            <a:ext cx="3026991" cy="138499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ctr">
              <a:defRPr sz="1200" b="1">
                <a:solidFill>
                  <a:srgbClr val="99CC00"/>
                </a:solidFill>
                <a:latin typeface="Arial"/>
                <a:ea typeface="Arial"/>
                <a:cs typeface="Arial"/>
                <a:sym typeface="Arial"/>
              </a:defRPr>
            </a:pPr>
            <a:r>
              <a:rPr dirty="0"/>
              <a:t>Impact: </a:t>
            </a:r>
            <a:r>
              <a:rPr dirty="0">
                <a:solidFill>
                  <a:srgbClr val="000000"/>
                </a:solidFill>
              </a:rPr>
              <a:t>Monitoring</a:t>
            </a:r>
            <a:endParaRPr lang="en-GB" dirty="0">
              <a:solidFill>
                <a:srgbClr val="000000"/>
              </a:solidFill>
            </a:endParaRPr>
          </a:p>
          <a:p>
            <a:pPr>
              <a:defRPr sz="1200" b="1">
                <a:solidFill>
                  <a:srgbClr val="99CC00"/>
                </a:solidFill>
                <a:latin typeface="Arial"/>
                <a:ea typeface="Arial"/>
                <a:cs typeface="Arial"/>
                <a:sym typeface="Arial"/>
              </a:defRPr>
            </a:pPr>
            <a:endParaRPr lang="en-GB" dirty="0"/>
          </a:p>
          <a:p>
            <a:pPr algn="just">
              <a:defRPr sz="1200" b="1">
                <a:solidFill>
                  <a:srgbClr val="99CC00"/>
                </a:solidFill>
                <a:latin typeface="Arial"/>
                <a:ea typeface="Arial"/>
                <a:cs typeface="Arial"/>
                <a:sym typeface="Arial"/>
              </a:defRPr>
            </a:pPr>
            <a:r>
              <a:rPr lang="en-GB" dirty="0">
                <a:solidFill>
                  <a:srgbClr val="000000"/>
                </a:solidFill>
              </a:rPr>
              <a:t>YW monitoring through questionnaires, lesson observations and walk rounds.</a:t>
            </a:r>
          </a:p>
          <a:p>
            <a:pPr algn="just">
              <a:defRPr sz="1200" b="1">
                <a:solidFill>
                  <a:srgbClr val="99CC00"/>
                </a:solidFill>
                <a:latin typeface="Arial"/>
                <a:ea typeface="Arial"/>
                <a:cs typeface="Arial"/>
                <a:sym typeface="Arial"/>
              </a:defRPr>
            </a:pPr>
            <a:endParaRPr lang="en-GB" dirty="0"/>
          </a:p>
          <a:p>
            <a:pPr algn="just">
              <a:defRPr sz="1200" b="1">
                <a:solidFill>
                  <a:srgbClr val="99CC00"/>
                </a:solidFill>
                <a:latin typeface="Arial"/>
                <a:ea typeface="Arial"/>
                <a:cs typeface="Arial"/>
                <a:sym typeface="Arial"/>
              </a:defRPr>
            </a:pPr>
            <a:r>
              <a:rPr lang="en-GB" dirty="0">
                <a:solidFill>
                  <a:srgbClr val="000000"/>
                </a:solidFill>
              </a:rPr>
              <a:t>CPD opportunities are provided regularly for staff.  </a:t>
            </a:r>
            <a:endParaRPr dirty="0">
              <a:solidFill>
                <a:srgbClr val="000000"/>
              </a:solidFill>
            </a:endParaRPr>
          </a:p>
        </p:txBody>
      </p:sp>
      <p:sp>
        <p:nvSpPr>
          <p:cNvPr id="126" name="TextBox 4"/>
          <p:cNvSpPr txBox="1"/>
          <p:nvPr/>
        </p:nvSpPr>
        <p:spPr>
          <a:xfrm>
            <a:off x="1822268" y="415931"/>
            <a:ext cx="10158549" cy="40011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000">
                <a:latin typeface="Arial"/>
                <a:ea typeface="Arial"/>
                <a:cs typeface="Arial"/>
                <a:sym typeface="Arial"/>
              </a:defRPr>
            </a:lvl1pPr>
          </a:lstStyle>
          <a:p>
            <a:r>
              <a:rPr lang="en-GB" dirty="0"/>
              <a:t>PE </a:t>
            </a:r>
            <a:r>
              <a:rPr dirty="0"/>
              <a:t>at Lawn</a:t>
            </a:r>
          </a:p>
        </p:txBody>
      </p:sp>
      <p:grpSp>
        <p:nvGrpSpPr>
          <p:cNvPr id="129" name="Group"/>
          <p:cNvGrpSpPr/>
          <p:nvPr/>
        </p:nvGrpSpPr>
        <p:grpSpPr>
          <a:xfrm>
            <a:off x="307158" y="1332411"/>
            <a:ext cx="3801354" cy="2495008"/>
            <a:chOff x="0" y="0"/>
            <a:chExt cx="3801352" cy="2495007"/>
          </a:xfrm>
        </p:grpSpPr>
        <p:sp>
          <p:nvSpPr>
            <p:cNvPr id="127" name="Rectangle 5"/>
            <p:cNvSpPr/>
            <p:nvPr/>
          </p:nvSpPr>
          <p:spPr>
            <a:xfrm>
              <a:off x="0" y="0"/>
              <a:ext cx="3755391" cy="2495007"/>
            </a:xfrm>
            <a:prstGeom prst="rect">
              <a:avLst/>
            </a:prstGeom>
            <a:solidFill>
              <a:srgbClr val="FFFFFF"/>
            </a:solidFill>
            <a:ln w="28575" cap="flat">
              <a:solidFill>
                <a:schemeClr val="accent6"/>
              </a:solidFill>
              <a:prstDash val="solid"/>
              <a:miter lim="800000"/>
            </a:ln>
            <a:effectLst/>
          </p:spPr>
          <p:txBody>
            <a:bodyPr wrap="square" lIns="45719" tIns="45719" rIns="45719" bIns="45719" numCol="1" anchor="ctr">
              <a:noAutofit/>
            </a:bodyPr>
            <a:lstStyle/>
            <a:p>
              <a:pPr algn="ctr"/>
              <a:endParaRPr/>
            </a:p>
          </p:txBody>
        </p:sp>
        <p:sp>
          <p:nvSpPr>
            <p:cNvPr id="128" name="TextBox 11"/>
            <p:cNvSpPr txBox="1"/>
            <p:nvPr/>
          </p:nvSpPr>
          <p:spPr>
            <a:xfrm>
              <a:off x="3766" y="14856"/>
              <a:ext cx="3797586" cy="1938989"/>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t">
              <a:spAutoFit/>
            </a:bodyPr>
            <a:lstStyle/>
            <a:p>
              <a:pPr>
                <a:defRPr sz="1200" b="1">
                  <a:solidFill>
                    <a:srgbClr val="00CC00"/>
                  </a:solidFill>
                  <a:latin typeface="Arial"/>
                  <a:ea typeface="Arial"/>
                  <a:cs typeface="Arial"/>
                  <a:sym typeface="Arial"/>
                </a:defRPr>
              </a:pPr>
              <a:r>
                <a:rPr dirty="0"/>
                <a:t>Implementation: </a:t>
              </a:r>
              <a:r>
                <a:rPr dirty="0">
                  <a:solidFill>
                    <a:srgbClr val="000000"/>
                  </a:solidFill>
                </a:rPr>
                <a:t>Environment</a:t>
              </a:r>
              <a:endParaRPr lang="en-GB" dirty="0">
                <a:solidFill>
                  <a:srgbClr val="000000"/>
                </a:solidFill>
              </a:endParaRPr>
            </a:p>
            <a:p>
              <a:pPr>
                <a:defRPr sz="1200" b="1">
                  <a:solidFill>
                    <a:srgbClr val="00CC00"/>
                  </a:solidFill>
                  <a:latin typeface="Arial"/>
                  <a:ea typeface="Arial"/>
                  <a:cs typeface="Arial"/>
                  <a:sym typeface="Arial"/>
                </a:defRPr>
              </a:pPr>
              <a:endParaRPr lang="en-GB" dirty="0"/>
            </a:p>
            <a:p>
              <a:pPr>
                <a:defRPr sz="1200" b="1">
                  <a:solidFill>
                    <a:srgbClr val="00CC00"/>
                  </a:solidFill>
                  <a:latin typeface="Arial"/>
                  <a:ea typeface="Arial"/>
                  <a:cs typeface="Arial"/>
                  <a:sym typeface="Arial"/>
                </a:defRPr>
              </a:pPr>
              <a:r>
                <a:rPr lang="en-GB" dirty="0">
                  <a:solidFill>
                    <a:srgbClr val="000000"/>
                  </a:solidFill>
                </a:rPr>
                <a:t>Real PE display showcases the high-quality learning taking place within school as well as displaying the learning behaviour for the half term.</a:t>
              </a:r>
            </a:p>
            <a:p>
              <a:pPr>
                <a:defRPr sz="1200" b="1">
                  <a:solidFill>
                    <a:srgbClr val="00CC00"/>
                  </a:solidFill>
                  <a:latin typeface="Arial"/>
                  <a:ea typeface="Arial"/>
                  <a:cs typeface="Arial"/>
                  <a:sym typeface="Arial"/>
                </a:defRPr>
              </a:pPr>
              <a:endParaRPr lang="en-GB" dirty="0"/>
            </a:p>
            <a:p>
              <a:pPr>
                <a:defRPr sz="1200" b="1">
                  <a:solidFill>
                    <a:srgbClr val="00CC00"/>
                  </a:solidFill>
                  <a:latin typeface="Arial"/>
                  <a:ea typeface="Arial"/>
                  <a:cs typeface="Arial"/>
                  <a:sym typeface="Arial"/>
                </a:defRPr>
              </a:pPr>
              <a:r>
                <a:rPr lang="en-GB" dirty="0">
                  <a:solidFill>
                    <a:schemeClr val="tx1"/>
                  </a:solidFill>
                </a:rPr>
                <a:t>The Jasmine platform is displayed during each lesson so that the children can see the learning displayed clearly and watch the videos during the lessons. </a:t>
              </a:r>
              <a:endParaRPr dirty="0">
                <a:solidFill>
                  <a:schemeClr val="tx1"/>
                </a:solidFill>
              </a:endParaRPr>
            </a:p>
          </p:txBody>
        </p:sp>
      </p:grpSp>
      <p:pic>
        <p:nvPicPr>
          <p:cNvPr id="2" name="Picture 1">
            <a:extLst>
              <a:ext uri="{FF2B5EF4-FFF2-40B4-BE49-F238E27FC236}">
                <a16:creationId xmlns:a16="http://schemas.microsoft.com/office/drawing/2014/main" id="{315223F7-E792-4A62-B16C-D569498472CF}"/>
              </a:ext>
            </a:extLst>
          </p:cNvPr>
          <p:cNvPicPr>
            <a:picLocks noChangeAspect="1"/>
          </p:cNvPicPr>
          <p:nvPr/>
        </p:nvPicPr>
        <p:blipFill>
          <a:blip r:embed="rId3"/>
          <a:stretch>
            <a:fillRect/>
          </a:stretch>
        </p:blipFill>
        <p:spPr>
          <a:xfrm>
            <a:off x="6274955" y="4343788"/>
            <a:ext cx="1955520" cy="2062835"/>
          </a:xfrm>
          <a:prstGeom prst="rect">
            <a:avLst/>
          </a:prstGeom>
        </p:spPr>
      </p:pic>
    </p:spTree>
  </p:cSld>
  <p:clrMapOvr>
    <a:masterClrMapping/>
  </p:clrMapOvr>
  <p:transition spd="med"/>
</p:sld>
</file>

<file path=ppt/theme/theme1.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9bdb9b72-e0ad-46df-8175-3c0101d1971a">
      <Terms xmlns="http://schemas.microsoft.com/office/infopath/2007/PartnerControls"/>
    </lcf76f155ced4ddcb4097134ff3c332f>
    <TaxCatchAll xmlns="9715308c-f15e-432d-b3e6-fc61b4cdd197"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5F5224C348754044B155B833FCEEE05B" ma:contentTypeVersion="18" ma:contentTypeDescription="Create a new document." ma:contentTypeScope="" ma:versionID="d1133d2aac6171ffebac745c9c0f9860">
  <xsd:schema xmlns:xsd="http://www.w3.org/2001/XMLSchema" xmlns:xs="http://www.w3.org/2001/XMLSchema" xmlns:p="http://schemas.microsoft.com/office/2006/metadata/properties" xmlns:ns2="9bdb9b72-e0ad-46df-8175-3c0101d1971a" xmlns:ns3="9715308c-f15e-432d-b3e6-fc61b4cdd197" targetNamespace="http://schemas.microsoft.com/office/2006/metadata/properties" ma:root="true" ma:fieldsID="b30e2ab9fb40466f07158d575442e7cc" ns2:_="" ns3:_="">
    <xsd:import namespace="9bdb9b72-e0ad-46df-8175-3c0101d1971a"/>
    <xsd:import namespace="9715308c-f15e-432d-b3e6-fc61b4cdd197"/>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LengthInSeconds" minOccurs="0"/>
                <xsd:element ref="ns3:SharedWithUsers" minOccurs="0"/>
                <xsd:element ref="ns3:SharedWithDetails" minOccurs="0"/>
                <xsd:element ref="ns3:TaxCatchAll" minOccurs="0"/>
                <xsd:element ref="ns2:lcf76f155ced4ddcb4097134ff3c332f"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bdb9b72-e0ad-46df-8175-3c0101d1971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LengthInSeconds" ma:index="18"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17ba0274-5cdc-45ca-b093-2e366d70b19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9715308c-f15e-432d-b3e6-fc61b4cdd197"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4e700d73-2dac-4ff0-9f4e-3b67a104c328}" ma:internalName="TaxCatchAll" ma:showField="CatchAllData" ma:web="9715308c-f15e-432d-b3e6-fc61b4cdd19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EE6B803-61E7-4AAF-B53A-CD0BE773170C}">
  <ds:schemaRefs>
    <ds:schemaRef ds:uri="http://purl.org/dc/terms/"/>
    <ds:schemaRef ds:uri="http://schemas.microsoft.com/office/infopath/2007/PartnerControls"/>
    <ds:schemaRef ds:uri="http://purl.org/dc/dcmitype/"/>
    <ds:schemaRef ds:uri="http://schemas.microsoft.com/office/2006/documentManagement/types"/>
    <ds:schemaRef ds:uri="http://purl.org/dc/elements/1.1/"/>
    <ds:schemaRef ds:uri="http://schemas.openxmlformats.org/package/2006/metadata/core-properties"/>
    <ds:schemaRef ds:uri="9715308c-f15e-432d-b3e6-fc61b4cdd197"/>
    <ds:schemaRef ds:uri="9bdb9b72-e0ad-46df-8175-3c0101d1971a"/>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10B6A4A0-520F-4F12-AD46-B9CB151AFEC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bdb9b72-e0ad-46df-8175-3c0101d1971a"/>
    <ds:schemaRef ds:uri="9715308c-f15e-432d-b3e6-fc61b4cdd19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E96AE01-6CF1-4B55-81FE-2B74B360905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63</TotalTime>
  <Words>560</Words>
  <Application>Microsoft Office PowerPoint</Application>
  <PresentationFormat>Widescreen</PresentationFormat>
  <Paragraphs>53</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 Molineux</dc:creator>
  <cp:lastModifiedBy>Yasmin Wilkins</cp:lastModifiedBy>
  <cp:revision>45</cp:revision>
  <dcterms:modified xsi:type="dcterms:W3CDTF">2023-01-11T16:22:21Z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0x0101005F5224C348754044B155B833FCEEE05B</vt:lpwstr>
  </property>
  <property fmtid="{D5CDD505-2E9C-101B-9397-08002B2CF9AE}" pid="3" name="MediaServiceImageTags">
    <vt:lpwstr/>
  </property>
</Properties>
</file>