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9" r:id="rId3"/>
    <p:sldId id="258" r:id="rId4"/>
    <p:sldId id="264" r:id="rId5"/>
    <p:sldId id="263" r:id="rId6"/>
    <p:sldId id="265" r:id="rId7"/>
    <p:sldId id="261" r:id="rId8"/>
    <p:sldId id="260" r:id="rId9"/>
    <p:sldId id="257" r:id="rId10"/>
    <p:sldId id="262"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2/6/2023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92939-AA67-4E17-B7FE-2B9D42611CF7}"/>
              </a:ext>
            </a:extLst>
          </p:cNvPr>
          <p:cNvSpPr>
            <a:spLocks noGrp="1"/>
          </p:cNvSpPr>
          <p:nvPr>
            <p:ph type="ctrTitle"/>
          </p:nvPr>
        </p:nvSpPr>
        <p:spPr>
          <a:xfrm>
            <a:off x="322729" y="2036250"/>
            <a:ext cx="9950824" cy="1646302"/>
          </a:xfrm>
        </p:spPr>
        <p:txBody>
          <a:bodyPr/>
          <a:lstStyle/>
          <a:p>
            <a:r>
              <a:rPr lang="en-GB" dirty="0"/>
              <a:t>Our Lawn Healthy Recipe Book</a:t>
            </a:r>
          </a:p>
        </p:txBody>
      </p:sp>
      <p:sp>
        <p:nvSpPr>
          <p:cNvPr id="3" name="Subtitle 2">
            <a:extLst>
              <a:ext uri="{FF2B5EF4-FFF2-40B4-BE49-F238E27FC236}">
                <a16:creationId xmlns:a16="http://schemas.microsoft.com/office/drawing/2014/main" id="{9AA3C431-3789-495E-957E-5B0CAB4E3A44}"/>
              </a:ext>
            </a:extLst>
          </p:cNvPr>
          <p:cNvSpPr>
            <a:spLocks noGrp="1"/>
          </p:cNvSpPr>
          <p:nvPr>
            <p:ph type="subTitle" idx="1"/>
          </p:nvPr>
        </p:nvSpPr>
        <p:spPr>
          <a:xfrm>
            <a:off x="789890" y="3855192"/>
            <a:ext cx="7766936" cy="530132"/>
          </a:xfrm>
        </p:spPr>
        <p:txBody>
          <a:bodyPr/>
          <a:lstStyle/>
          <a:p>
            <a:r>
              <a:rPr lang="en-GB" dirty="0"/>
              <a:t>Here you can find some healthy recipes to try at home. </a:t>
            </a:r>
          </a:p>
        </p:txBody>
      </p:sp>
      <p:pic>
        <p:nvPicPr>
          <p:cNvPr id="1026" name="Picture 2" descr="LPSlogo_landscape_Col">
            <a:extLst>
              <a:ext uri="{FF2B5EF4-FFF2-40B4-BE49-F238E27FC236}">
                <a16:creationId xmlns:a16="http://schemas.microsoft.com/office/drawing/2014/main" id="{8FC97CC6-E5E5-45A8-96A2-BB2C726311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8587" y="478315"/>
            <a:ext cx="3993496" cy="199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9BBC1FC7-DAD0-40F7-8564-B8EB06E8EFA6}"/>
              </a:ext>
            </a:extLst>
          </p:cNvPr>
          <p:cNvPicPr>
            <a:picLocks noChangeAspect="1"/>
          </p:cNvPicPr>
          <p:nvPr/>
        </p:nvPicPr>
        <p:blipFill>
          <a:blip r:embed="rId3"/>
          <a:stretch>
            <a:fillRect/>
          </a:stretch>
        </p:blipFill>
        <p:spPr>
          <a:xfrm>
            <a:off x="860611" y="4385323"/>
            <a:ext cx="3576906" cy="2330757"/>
          </a:xfrm>
          <a:prstGeom prst="rect">
            <a:avLst/>
          </a:prstGeom>
        </p:spPr>
      </p:pic>
      <p:pic>
        <p:nvPicPr>
          <p:cNvPr id="5" name="Picture 4">
            <a:extLst>
              <a:ext uri="{FF2B5EF4-FFF2-40B4-BE49-F238E27FC236}">
                <a16:creationId xmlns:a16="http://schemas.microsoft.com/office/drawing/2014/main" id="{8F0271D2-DDF9-4D9B-A37B-F463A963D201}"/>
              </a:ext>
            </a:extLst>
          </p:cNvPr>
          <p:cNvPicPr>
            <a:picLocks noChangeAspect="1"/>
          </p:cNvPicPr>
          <p:nvPr/>
        </p:nvPicPr>
        <p:blipFill>
          <a:blip r:embed="rId4"/>
          <a:stretch>
            <a:fillRect/>
          </a:stretch>
        </p:blipFill>
        <p:spPr>
          <a:xfrm>
            <a:off x="5512276" y="4385323"/>
            <a:ext cx="3069216" cy="2330757"/>
          </a:xfrm>
          <a:prstGeom prst="rect">
            <a:avLst/>
          </a:prstGeom>
        </p:spPr>
      </p:pic>
      <p:pic>
        <p:nvPicPr>
          <p:cNvPr id="6" name="Picture 5">
            <a:extLst>
              <a:ext uri="{FF2B5EF4-FFF2-40B4-BE49-F238E27FC236}">
                <a16:creationId xmlns:a16="http://schemas.microsoft.com/office/drawing/2014/main" id="{7B7C59E4-F33F-443F-9C68-881C8F9E3AF1}"/>
              </a:ext>
            </a:extLst>
          </p:cNvPr>
          <p:cNvPicPr>
            <a:picLocks noChangeAspect="1"/>
          </p:cNvPicPr>
          <p:nvPr/>
        </p:nvPicPr>
        <p:blipFill>
          <a:blip r:embed="rId5"/>
          <a:stretch>
            <a:fillRect/>
          </a:stretch>
        </p:blipFill>
        <p:spPr>
          <a:xfrm>
            <a:off x="968083" y="225168"/>
            <a:ext cx="2286198" cy="1638442"/>
          </a:xfrm>
          <a:prstGeom prst="rect">
            <a:avLst/>
          </a:prstGeom>
        </p:spPr>
      </p:pic>
    </p:spTree>
    <p:extLst>
      <p:ext uri="{BB962C8B-B14F-4D97-AF65-F5344CB8AC3E}">
        <p14:creationId xmlns:p14="http://schemas.microsoft.com/office/powerpoint/2010/main" val="574185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92939-AA67-4E17-B7FE-2B9D42611CF7}"/>
              </a:ext>
            </a:extLst>
          </p:cNvPr>
          <p:cNvSpPr>
            <a:spLocks noGrp="1"/>
          </p:cNvSpPr>
          <p:nvPr>
            <p:ph type="ctrTitle"/>
          </p:nvPr>
        </p:nvSpPr>
        <p:spPr>
          <a:xfrm>
            <a:off x="2285998" y="2358323"/>
            <a:ext cx="5755341" cy="1639329"/>
          </a:xfrm>
        </p:spPr>
        <p:txBody>
          <a:bodyPr/>
          <a:lstStyle/>
          <a:p>
            <a:r>
              <a:rPr lang="en-GB" sz="9600" dirty="0"/>
              <a:t>Savoury</a:t>
            </a:r>
          </a:p>
        </p:txBody>
      </p:sp>
    </p:spTree>
    <p:extLst>
      <p:ext uri="{BB962C8B-B14F-4D97-AF65-F5344CB8AC3E}">
        <p14:creationId xmlns:p14="http://schemas.microsoft.com/office/powerpoint/2010/main" val="1566603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92939-AA67-4E17-B7FE-2B9D42611CF7}"/>
              </a:ext>
            </a:extLst>
          </p:cNvPr>
          <p:cNvSpPr>
            <a:spLocks noGrp="1"/>
          </p:cNvSpPr>
          <p:nvPr>
            <p:ph type="ctrTitle"/>
          </p:nvPr>
        </p:nvSpPr>
        <p:spPr>
          <a:xfrm>
            <a:off x="555812" y="251011"/>
            <a:ext cx="8718191" cy="841471"/>
          </a:xfrm>
        </p:spPr>
        <p:txBody>
          <a:bodyPr/>
          <a:lstStyle/>
          <a:p>
            <a:r>
              <a:rPr lang="en-GB" sz="4800" dirty="0"/>
              <a:t>More Veg, Less Meat Bolognese</a:t>
            </a:r>
          </a:p>
        </p:txBody>
      </p:sp>
      <p:pic>
        <p:nvPicPr>
          <p:cNvPr id="3" name="Picture 2">
            <a:extLst>
              <a:ext uri="{FF2B5EF4-FFF2-40B4-BE49-F238E27FC236}">
                <a16:creationId xmlns:a16="http://schemas.microsoft.com/office/drawing/2014/main" id="{6B4B69E2-49EA-45C0-A1A8-05BE5B1E9A74}"/>
              </a:ext>
            </a:extLst>
          </p:cNvPr>
          <p:cNvPicPr>
            <a:picLocks noChangeAspect="1"/>
          </p:cNvPicPr>
          <p:nvPr/>
        </p:nvPicPr>
        <p:blipFill>
          <a:blip r:embed="rId2"/>
          <a:stretch>
            <a:fillRect/>
          </a:stretch>
        </p:blipFill>
        <p:spPr>
          <a:xfrm>
            <a:off x="6955606" y="1204641"/>
            <a:ext cx="2530059" cy="4968671"/>
          </a:xfrm>
          <a:prstGeom prst="rect">
            <a:avLst/>
          </a:prstGeom>
        </p:spPr>
      </p:pic>
      <p:pic>
        <p:nvPicPr>
          <p:cNvPr id="4" name="Picture 3">
            <a:extLst>
              <a:ext uri="{FF2B5EF4-FFF2-40B4-BE49-F238E27FC236}">
                <a16:creationId xmlns:a16="http://schemas.microsoft.com/office/drawing/2014/main" id="{21CE47A9-BA54-4091-9479-7F007697D4A8}"/>
              </a:ext>
            </a:extLst>
          </p:cNvPr>
          <p:cNvPicPr>
            <a:picLocks noChangeAspect="1"/>
          </p:cNvPicPr>
          <p:nvPr/>
        </p:nvPicPr>
        <p:blipFill>
          <a:blip r:embed="rId3"/>
          <a:stretch>
            <a:fillRect/>
          </a:stretch>
        </p:blipFill>
        <p:spPr>
          <a:xfrm>
            <a:off x="3926541" y="1146133"/>
            <a:ext cx="2898878" cy="2282867"/>
          </a:xfrm>
          <a:prstGeom prst="rect">
            <a:avLst/>
          </a:prstGeom>
        </p:spPr>
      </p:pic>
      <p:pic>
        <p:nvPicPr>
          <p:cNvPr id="5" name="Picture 4">
            <a:extLst>
              <a:ext uri="{FF2B5EF4-FFF2-40B4-BE49-F238E27FC236}">
                <a16:creationId xmlns:a16="http://schemas.microsoft.com/office/drawing/2014/main" id="{BD900434-F1EF-4ABF-9328-D388D338582D}"/>
              </a:ext>
            </a:extLst>
          </p:cNvPr>
          <p:cNvPicPr>
            <a:picLocks noChangeAspect="1"/>
          </p:cNvPicPr>
          <p:nvPr/>
        </p:nvPicPr>
        <p:blipFill>
          <a:blip r:embed="rId4"/>
          <a:stretch>
            <a:fillRect/>
          </a:stretch>
        </p:blipFill>
        <p:spPr>
          <a:xfrm>
            <a:off x="855415" y="1092482"/>
            <a:ext cx="3071126" cy="3871295"/>
          </a:xfrm>
          <a:prstGeom prst="rect">
            <a:avLst/>
          </a:prstGeom>
        </p:spPr>
      </p:pic>
      <p:pic>
        <p:nvPicPr>
          <p:cNvPr id="10" name="Picture 9">
            <a:extLst>
              <a:ext uri="{FF2B5EF4-FFF2-40B4-BE49-F238E27FC236}">
                <a16:creationId xmlns:a16="http://schemas.microsoft.com/office/drawing/2014/main" id="{9929420D-1B4F-4DC6-B04C-BF736E3E4548}"/>
              </a:ext>
            </a:extLst>
          </p:cNvPr>
          <p:cNvPicPr>
            <a:picLocks noChangeAspect="1"/>
          </p:cNvPicPr>
          <p:nvPr/>
        </p:nvPicPr>
        <p:blipFill>
          <a:blip r:embed="rId5"/>
          <a:stretch>
            <a:fillRect/>
          </a:stretch>
        </p:blipFill>
        <p:spPr>
          <a:xfrm>
            <a:off x="555812" y="5473135"/>
            <a:ext cx="2949196" cy="967824"/>
          </a:xfrm>
          <a:prstGeom prst="rect">
            <a:avLst/>
          </a:prstGeom>
        </p:spPr>
      </p:pic>
      <p:pic>
        <p:nvPicPr>
          <p:cNvPr id="11" name="Picture 10">
            <a:extLst>
              <a:ext uri="{FF2B5EF4-FFF2-40B4-BE49-F238E27FC236}">
                <a16:creationId xmlns:a16="http://schemas.microsoft.com/office/drawing/2014/main" id="{A37BC2E8-8DAB-408D-8D7C-3966BB2146A2}"/>
              </a:ext>
            </a:extLst>
          </p:cNvPr>
          <p:cNvPicPr>
            <a:picLocks noChangeAspect="1"/>
          </p:cNvPicPr>
          <p:nvPr/>
        </p:nvPicPr>
        <p:blipFill>
          <a:blip r:embed="rId6"/>
          <a:stretch>
            <a:fillRect/>
          </a:stretch>
        </p:blipFill>
        <p:spPr>
          <a:xfrm>
            <a:off x="3740468" y="4410667"/>
            <a:ext cx="2979678" cy="1394581"/>
          </a:xfrm>
          <a:prstGeom prst="rect">
            <a:avLst/>
          </a:prstGeom>
        </p:spPr>
      </p:pic>
      <p:sp>
        <p:nvSpPr>
          <p:cNvPr id="12" name="Rectangle 11">
            <a:extLst>
              <a:ext uri="{FF2B5EF4-FFF2-40B4-BE49-F238E27FC236}">
                <a16:creationId xmlns:a16="http://schemas.microsoft.com/office/drawing/2014/main" id="{45C343C8-8679-4B37-A28A-9AB2369CDAD9}"/>
              </a:ext>
            </a:extLst>
          </p:cNvPr>
          <p:cNvSpPr/>
          <p:nvPr/>
        </p:nvSpPr>
        <p:spPr>
          <a:xfrm>
            <a:off x="10192441" y="4963777"/>
            <a:ext cx="1981200" cy="1754326"/>
          </a:xfrm>
          <a:prstGeom prst="rect">
            <a:avLst/>
          </a:prstGeom>
        </p:spPr>
        <p:txBody>
          <a:bodyPr wrap="square">
            <a:spAutoFit/>
          </a:bodyPr>
          <a:lstStyle/>
          <a:p>
            <a:r>
              <a:rPr lang="en-GB" dirty="0"/>
              <a:t>https://www.bbcgoodfood.com/recipes/more-veg-less-meat-summer-bolognese</a:t>
            </a:r>
          </a:p>
        </p:txBody>
      </p:sp>
    </p:spTree>
    <p:extLst>
      <p:ext uri="{BB962C8B-B14F-4D97-AF65-F5344CB8AC3E}">
        <p14:creationId xmlns:p14="http://schemas.microsoft.com/office/powerpoint/2010/main" val="1500010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92939-AA67-4E17-B7FE-2B9D42611CF7}"/>
              </a:ext>
            </a:extLst>
          </p:cNvPr>
          <p:cNvSpPr>
            <a:spLocks noGrp="1"/>
          </p:cNvSpPr>
          <p:nvPr>
            <p:ph type="ctrTitle"/>
          </p:nvPr>
        </p:nvSpPr>
        <p:spPr>
          <a:xfrm>
            <a:off x="-959224" y="88780"/>
            <a:ext cx="10461813" cy="841471"/>
          </a:xfrm>
        </p:spPr>
        <p:txBody>
          <a:bodyPr/>
          <a:lstStyle/>
          <a:p>
            <a:r>
              <a:rPr lang="en-GB" sz="4000" dirty="0"/>
              <a:t>Oregano Sausage Spaghetti Bolognese</a:t>
            </a:r>
          </a:p>
        </p:txBody>
      </p:sp>
      <p:sp>
        <p:nvSpPr>
          <p:cNvPr id="13" name="Rectangle 12">
            <a:extLst>
              <a:ext uri="{FF2B5EF4-FFF2-40B4-BE49-F238E27FC236}">
                <a16:creationId xmlns:a16="http://schemas.microsoft.com/office/drawing/2014/main" id="{A3EC0E90-A339-42B5-9B6C-235103FE3EA8}"/>
              </a:ext>
            </a:extLst>
          </p:cNvPr>
          <p:cNvSpPr/>
          <p:nvPr/>
        </p:nvSpPr>
        <p:spPr>
          <a:xfrm>
            <a:off x="3087352" y="5568891"/>
            <a:ext cx="2894717" cy="1200329"/>
          </a:xfrm>
          <a:prstGeom prst="rect">
            <a:avLst/>
          </a:prstGeom>
        </p:spPr>
        <p:txBody>
          <a:bodyPr wrap="square">
            <a:spAutoFit/>
          </a:bodyPr>
          <a:lstStyle/>
          <a:p>
            <a:r>
              <a:rPr lang="en-GB" sz="2400" dirty="0"/>
              <a:t>A recipe from one of our Year 4 pupils from Hello Fresh.</a:t>
            </a:r>
          </a:p>
        </p:txBody>
      </p:sp>
      <p:pic>
        <p:nvPicPr>
          <p:cNvPr id="5" name="Picture 4">
            <a:extLst>
              <a:ext uri="{FF2B5EF4-FFF2-40B4-BE49-F238E27FC236}">
                <a16:creationId xmlns:a16="http://schemas.microsoft.com/office/drawing/2014/main" id="{1A159E1E-8003-4628-99B7-B750350482AC}"/>
              </a:ext>
            </a:extLst>
          </p:cNvPr>
          <p:cNvPicPr>
            <a:picLocks noChangeAspect="1"/>
          </p:cNvPicPr>
          <p:nvPr/>
        </p:nvPicPr>
        <p:blipFill>
          <a:blip r:embed="rId2"/>
          <a:stretch>
            <a:fillRect/>
          </a:stretch>
        </p:blipFill>
        <p:spPr>
          <a:xfrm>
            <a:off x="448234" y="4291395"/>
            <a:ext cx="2455143" cy="2322708"/>
          </a:xfrm>
          <a:prstGeom prst="rect">
            <a:avLst/>
          </a:prstGeom>
        </p:spPr>
      </p:pic>
      <p:pic>
        <p:nvPicPr>
          <p:cNvPr id="6" name="Picture 5">
            <a:extLst>
              <a:ext uri="{FF2B5EF4-FFF2-40B4-BE49-F238E27FC236}">
                <a16:creationId xmlns:a16="http://schemas.microsoft.com/office/drawing/2014/main" id="{DE705E59-2C20-4ABC-AC98-E3523D56EDDC}"/>
              </a:ext>
            </a:extLst>
          </p:cNvPr>
          <p:cNvPicPr>
            <a:picLocks noChangeAspect="1"/>
          </p:cNvPicPr>
          <p:nvPr/>
        </p:nvPicPr>
        <p:blipFill>
          <a:blip r:embed="rId3"/>
          <a:stretch>
            <a:fillRect/>
          </a:stretch>
        </p:blipFill>
        <p:spPr>
          <a:xfrm>
            <a:off x="833204" y="1126712"/>
            <a:ext cx="4804359" cy="2812173"/>
          </a:xfrm>
          <a:prstGeom prst="rect">
            <a:avLst/>
          </a:prstGeom>
        </p:spPr>
      </p:pic>
      <p:pic>
        <p:nvPicPr>
          <p:cNvPr id="7" name="Picture 6">
            <a:extLst>
              <a:ext uri="{FF2B5EF4-FFF2-40B4-BE49-F238E27FC236}">
                <a16:creationId xmlns:a16="http://schemas.microsoft.com/office/drawing/2014/main" id="{4230519F-C5DF-4AA8-8A2E-2AE4A7236DDA}"/>
              </a:ext>
            </a:extLst>
          </p:cNvPr>
          <p:cNvPicPr>
            <a:picLocks noChangeAspect="1"/>
          </p:cNvPicPr>
          <p:nvPr/>
        </p:nvPicPr>
        <p:blipFill>
          <a:blip r:embed="rId4"/>
          <a:stretch>
            <a:fillRect/>
          </a:stretch>
        </p:blipFill>
        <p:spPr>
          <a:xfrm>
            <a:off x="6096000" y="1189048"/>
            <a:ext cx="6007649" cy="5499674"/>
          </a:xfrm>
          <a:prstGeom prst="rect">
            <a:avLst/>
          </a:prstGeom>
        </p:spPr>
      </p:pic>
      <p:pic>
        <p:nvPicPr>
          <p:cNvPr id="2050" name="Picture 2" descr="https://attachments.office.net/owa/y.wilkins%40lawn.derby.sch.uk/service.svc/s/GetAttachmentThumbnail?id=AAMkAGYyYTA2MTBhLTA3YjAtNDUxNy1iZTE0LWFjNTlhMjIwMjJjZABGAAAAAABxj0Uf1039Tbsjq6NORzmiBwBhJBtINPE2Q6BZmMMO2bi%2BAAAA3a73AADThbjfRT0gS6ZWARNuVNgbAAVEsSuDAAABEgAQAIv9HdWaiUFJuTSs7M0GIiU%3D&amp;thumbnailType=2&amp;token=eyJhbGciOiJSUzI1NiIsImtpZCI6IkQ4OThGN0RDMjk2ODQ1MDk1RUUwREZGQ0MzODBBOTM5NjUwNDNFNjQiLCJ0eXAiOiJKV1QiLCJ4NXQiOiIySmozM0Nsb1JRbGU0Tl84dzRDcE9XVUVQbVEifQ.eyJvcmlnaW4iOiJodHRwczovL291dGxvb2sub2ZmaWNlLmNvbSIsInVjIjoiOTI5OThhYzkyNzM4NGVhZTkwM2QwZTgzNjExYzkxYWMiLCJzaWduaW5fc3RhdGUiOiJbXCJrbXNpXCJdIiwidmVyIjoiRXhjaGFuZ2UuQ2FsbGJhY2suVjEiLCJhcHBjdHhzZW5kZXIiOiJPd2FEb3dubG9hZEBkYWJmNTA3NS01NzQxLTQzMzItYWVhNS1lNjlmZWM1MDMxZjYiLCJpc3NyaW5nIjoiV1ciLCJhcHBjdHgiOiJ7XCJtc2V4Y2hwcm90XCI6XCJvd2FcIixcInB1aWRcIjpcIjExNTM4MzYyOTYyNDE2ODk3MTdcIixcInNjb3BlXCI6XCJPd2FEb3dubG9hZFwiLFwib2lkXCI6XCI5MDJlNjNjZS0yNmI5LTQ3MDEtOGYwOS05NDU5ZDcyYjQ0ZDBcIixcInByaW1hcnlzaWRcIjpcIlMtMS01LTIxLTEyMDg4MTA1NTMtMzkzODc5NzkyMy0xMDgxOTMxNDY2LTIyNDIyNTFcIn0iLCJuYmYiOjE2NzU2NzQ3NTksImV4cCI6MTY3NTY3NTM1OSwiaXNzIjoiMDAwMDAwMDItMDAwMC0wZmYxLWNlMDAtMDAwMDAwMDAwMDAwQGRhYmY1MDc1LTU3NDEtNDMzMi1hZWE1LWU2OWZlYzUwMzFmNiIsImF1ZCI6IjAwMDAwMDAyLTAwMDAtMGZmMS1jZTAwLTAwMDAwMDAwMDAwMC9hdHRhY2htZW50cy5vZmZpY2UubmV0QGRhYmY1MDc1LTU3NDEtNDMzMi1hZWE1LWU2OWZlYzUwMzFmNiIsImhhcHAiOiJvd2EifQ.TxHkN624awCucY7YWNpOQpSMmvOdJqLwl-pQ32OAi01b4tieqBLJ3bRcmuRgdUnnxmIdUkrrQUiYmZYmQQQGap0nmAf-p23bl2_nuCcUjEM2cLQmdEu2OC61Bi4c05nlS2SqqAz3oOl4DgnDj8a1ZPOr_fBKwcjooUSzLkC6bLX8ocVw57amsvR4u6ZaLnR9a5Fk0Wg2SlZOGXNd5m6N4drB77342UFy3RTbBQaMAh-WqWttnjXIOi5c2TjSMFII0p0iCLr1F2x1Kx35n_H_3xRSScaIIws6h_zP8-YZkkAo9MHMg7IjB_mvCefyBAQw9KestyQteYUM-1lMGWnbmg&amp;X-OWA-CANARY=9AtpFuo0eEGeV3ICZXmfcDDR6YciCNsYAZ8h6Rso6NzzylMQw2MHS87Y_l9HsbkO6ZSOMQ78FAE.&amp;owa=outlook.office.com&amp;scriptVer=20230120008.13&amp;animation=true">
            <a:extLst>
              <a:ext uri="{FF2B5EF4-FFF2-40B4-BE49-F238E27FC236}">
                <a16:creationId xmlns:a16="http://schemas.microsoft.com/office/drawing/2014/main" id="{6F5C8A7D-96A6-4F80-9724-25AFF56690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5099" y="4013915"/>
            <a:ext cx="1214016" cy="1438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9770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92939-AA67-4E17-B7FE-2B9D42611CF7}"/>
              </a:ext>
            </a:extLst>
          </p:cNvPr>
          <p:cNvSpPr>
            <a:spLocks noGrp="1"/>
          </p:cNvSpPr>
          <p:nvPr>
            <p:ph type="ctrTitle"/>
          </p:nvPr>
        </p:nvSpPr>
        <p:spPr>
          <a:xfrm>
            <a:off x="170329" y="156806"/>
            <a:ext cx="9636618" cy="841471"/>
          </a:xfrm>
        </p:spPr>
        <p:txBody>
          <a:bodyPr/>
          <a:lstStyle/>
          <a:p>
            <a:r>
              <a:rPr lang="en-GB" sz="4800" dirty="0"/>
              <a:t>Super Secret Green Sauce Pasta. </a:t>
            </a:r>
          </a:p>
        </p:txBody>
      </p:sp>
      <p:sp>
        <p:nvSpPr>
          <p:cNvPr id="13" name="Rectangle 12">
            <a:extLst>
              <a:ext uri="{FF2B5EF4-FFF2-40B4-BE49-F238E27FC236}">
                <a16:creationId xmlns:a16="http://schemas.microsoft.com/office/drawing/2014/main" id="{A3EC0E90-A339-42B5-9B6C-235103FE3EA8}"/>
              </a:ext>
            </a:extLst>
          </p:cNvPr>
          <p:cNvSpPr/>
          <p:nvPr/>
        </p:nvSpPr>
        <p:spPr>
          <a:xfrm>
            <a:off x="9806947" y="5585106"/>
            <a:ext cx="2240735" cy="1200329"/>
          </a:xfrm>
          <a:prstGeom prst="rect">
            <a:avLst/>
          </a:prstGeom>
        </p:spPr>
        <p:txBody>
          <a:bodyPr wrap="square">
            <a:spAutoFit/>
          </a:bodyPr>
          <a:lstStyle/>
          <a:p>
            <a:r>
              <a:rPr lang="en-GB" sz="2400" dirty="0"/>
              <a:t>A recipe from one of our FS2 pupils.</a:t>
            </a:r>
          </a:p>
        </p:txBody>
      </p:sp>
      <p:pic>
        <p:nvPicPr>
          <p:cNvPr id="3" name="Picture 2">
            <a:extLst>
              <a:ext uri="{FF2B5EF4-FFF2-40B4-BE49-F238E27FC236}">
                <a16:creationId xmlns:a16="http://schemas.microsoft.com/office/drawing/2014/main" id="{49669206-628A-40F3-BA23-38DFEA578574}"/>
              </a:ext>
            </a:extLst>
          </p:cNvPr>
          <p:cNvPicPr>
            <a:picLocks noChangeAspect="1"/>
          </p:cNvPicPr>
          <p:nvPr/>
        </p:nvPicPr>
        <p:blipFill>
          <a:blip r:embed="rId2"/>
          <a:stretch>
            <a:fillRect/>
          </a:stretch>
        </p:blipFill>
        <p:spPr>
          <a:xfrm>
            <a:off x="960892" y="1273163"/>
            <a:ext cx="4906600" cy="1918272"/>
          </a:xfrm>
          <a:prstGeom prst="rect">
            <a:avLst/>
          </a:prstGeom>
        </p:spPr>
      </p:pic>
      <p:pic>
        <p:nvPicPr>
          <p:cNvPr id="4" name="Picture 3">
            <a:extLst>
              <a:ext uri="{FF2B5EF4-FFF2-40B4-BE49-F238E27FC236}">
                <a16:creationId xmlns:a16="http://schemas.microsoft.com/office/drawing/2014/main" id="{3DCAE78C-2E9C-498E-BBA2-08B8B36F3FF9}"/>
              </a:ext>
            </a:extLst>
          </p:cNvPr>
          <p:cNvPicPr>
            <a:picLocks noChangeAspect="1"/>
          </p:cNvPicPr>
          <p:nvPr/>
        </p:nvPicPr>
        <p:blipFill>
          <a:blip r:embed="rId3"/>
          <a:stretch>
            <a:fillRect/>
          </a:stretch>
        </p:blipFill>
        <p:spPr>
          <a:xfrm>
            <a:off x="288327" y="3666566"/>
            <a:ext cx="9192472" cy="2442881"/>
          </a:xfrm>
          <a:prstGeom prst="rect">
            <a:avLst/>
          </a:prstGeom>
        </p:spPr>
      </p:pic>
      <p:pic>
        <p:nvPicPr>
          <p:cNvPr id="1026" name="Picture 2" descr="Image preview">
            <a:extLst>
              <a:ext uri="{FF2B5EF4-FFF2-40B4-BE49-F238E27FC236}">
                <a16:creationId xmlns:a16="http://schemas.microsoft.com/office/drawing/2014/main" id="{4957AEA9-D1A5-402A-B588-45DBA6C16D9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1437" b="14557"/>
          <a:stretch/>
        </p:blipFill>
        <p:spPr bwMode="auto">
          <a:xfrm>
            <a:off x="6096000" y="1170249"/>
            <a:ext cx="3299012" cy="2815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0559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92939-AA67-4E17-B7FE-2B9D42611CF7}"/>
              </a:ext>
            </a:extLst>
          </p:cNvPr>
          <p:cNvSpPr>
            <a:spLocks noGrp="1"/>
          </p:cNvSpPr>
          <p:nvPr>
            <p:ph type="ctrTitle"/>
          </p:nvPr>
        </p:nvSpPr>
        <p:spPr>
          <a:xfrm>
            <a:off x="0" y="194126"/>
            <a:ext cx="9636618" cy="841471"/>
          </a:xfrm>
        </p:spPr>
        <p:txBody>
          <a:bodyPr/>
          <a:lstStyle/>
          <a:p>
            <a:r>
              <a:rPr lang="en-GB" sz="4800" dirty="0"/>
              <a:t>Chicken Pie with Hidden Veggies</a:t>
            </a:r>
          </a:p>
        </p:txBody>
      </p:sp>
      <p:sp>
        <p:nvSpPr>
          <p:cNvPr id="13" name="Rectangle 12">
            <a:extLst>
              <a:ext uri="{FF2B5EF4-FFF2-40B4-BE49-F238E27FC236}">
                <a16:creationId xmlns:a16="http://schemas.microsoft.com/office/drawing/2014/main" id="{A3EC0E90-A339-42B5-9B6C-235103FE3EA8}"/>
              </a:ext>
            </a:extLst>
          </p:cNvPr>
          <p:cNvSpPr/>
          <p:nvPr/>
        </p:nvSpPr>
        <p:spPr>
          <a:xfrm>
            <a:off x="9806947" y="5585106"/>
            <a:ext cx="2240735" cy="1200329"/>
          </a:xfrm>
          <a:prstGeom prst="rect">
            <a:avLst/>
          </a:prstGeom>
        </p:spPr>
        <p:txBody>
          <a:bodyPr wrap="square">
            <a:spAutoFit/>
          </a:bodyPr>
          <a:lstStyle/>
          <a:p>
            <a:r>
              <a:rPr lang="en-GB" sz="2400" dirty="0"/>
              <a:t>A recipe from one of our Y3 pupils. </a:t>
            </a:r>
          </a:p>
        </p:txBody>
      </p:sp>
      <p:sp>
        <p:nvSpPr>
          <p:cNvPr id="5" name="Rectangle 4">
            <a:extLst>
              <a:ext uri="{FF2B5EF4-FFF2-40B4-BE49-F238E27FC236}">
                <a16:creationId xmlns:a16="http://schemas.microsoft.com/office/drawing/2014/main" id="{C29441FF-F528-4EE4-A137-4859CCB76960}"/>
              </a:ext>
            </a:extLst>
          </p:cNvPr>
          <p:cNvSpPr/>
          <p:nvPr/>
        </p:nvSpPr>
        <p:spPr>
          <a:xfrm>
            <a:off x="663388" y="1139041"/>
            <a:ext cx="4303059" cy="5509200"/>
          </a:xfrm>
          <a:prstGeom prst="rect">
            <a:avLst/>
          </a:prstGeom>
        </p:spPr>
        <p:txBody>
          <a:bodyPr wrap="square">
            <a:spAutoFit/>
          </a:bodyPr>
          <a:lstStyle/>
          <a:p>
            <a:r>
              <a:rPr lang="en-GB" sz="1600" b="1" dirty="0">
                <a:solidFill>
                  <a:srgbClr val="242424"/>
                </a:solidFill>
                <a:latin typeface="Segoe UI" panose="020B0502040204020203" pitchFamily="34" charset="0"/>
              </a:rPr>
              <a:t>Ingredients;</a:t>
            </a:r>
            <a:br>
              <a:rPr lang="en-GB" sz="1600" dirty="0"/>
            </a:br>
            <a:r>
              <a:rPr lang="en-GB" sz="1600" dirty="0">
                <a:solidFill>
                  <a:srgbClr val="242424"/>
                </a:solidFill>
                <a:latin typeface="Segoe UI" panose="020B0502040204020203" pitchFamily="34" charset="0"/>
              </a:rPr>
              <a:t>• 2 medium courgettes, grated</a:t>
            </a:r>
            <a:br>
              <a:rPr lang="en-GB" sz="1600" dirty="0"/>
            </a:br>
            <a:r>
              <a:rPr lang="en-GB" sz="1600" dirty="0">
                <a:solidFill>
                  <a:srgbClr val="242424"/>
                </a:solidFill>
                <a:latin typeface="Segoe UI" panose="020B0502040204020203" pitchFamily="34" charset="0"/>
              </a:rPr>
              <a:t>• Freshly ground black pepper</a:t>
            </a:r>
            <a:br>
              <a:rPr lang="en-GB" sz="1600" dirty="0"/>
            </a:br>
            <a:r>
              <a:rPr lang="en-GB" sz="1600" dirty="0">
                <a:solidFill>
                  <a:srgbClr val="242424"/>
                </a:solidFill>
                <a:latin typeface="Segoe UI" panose="020B0502040204020203" pitchFamily="34" charset="0"/>
              </a:rPr>
              <a:t>• 2 tablespoons of corn flour</a:t>
            </a:r>
            <a:br>
              <a:rPr lang="en-GB" sz="1600" dirty="0"/>
            </a:br>
            <a:r>
              <a:rPr lang="en-GB" sz="1600" dirty="0">
                <a:solidFill>
                  <a:srgbClr val="242424"/>
                </a:solidFill>
                <a:latin typeface="Segoe UI" panose="020B0502040204020203" pitchFamily="34" charset="0"/>
              </a:rPr>
              <a:t>• 300ml of milk (cows or plant based)</a:t>
            </a:r>
            <a:br>
              <a:rPr lang="en-GB" sz="1600" dirty="0"/>
            </a:br>
            <a:r>
              <a:rPr lang="en-GB" sz="1600" dirty="0">
                <a:solidFill>
                  <a:srgbClr val="242424"/>
                </a:solidFill>
                <a:latin typeface="Segoe UI" panose="020B0502040204020203" pitchFamily="34" charset="0"/>
              </a:rPr>
              <a:t>• 150g of grated cheddar cheese (or 2 tbsp of nutritional </a:t>
            </a:r>
            <a:r>
              <a:rPr lang="en-GB" sz="1600" dirty="0" err="1">
                <a:solidFill>
                  <a:srgbClr val="242424"/>
                </a:solidFill>
                <a:latin typeface="Segoe UI" panose="020B0502040204020203" pitchFamily="34" charset="0"/>
              </a:rPr>
              <a:t>veast</a:t>
            </a:r>
            <a:r>
              <a:rPr lang="en-GB" sz="1600" dirty="0">
                <a:solidFill>
                  <a:srgbClr val="242424"/>
                </a:solidFill>
                <a:latin typeface="Segoe UI" panose="020B0502040204020203" pitchFamily="34" charset="0"/>
              </a:rPr>
              <a:t>)</a:t>
            </a:r>
            <a:br>
              <a:rPr lang="en-GB" sz="1600" dirty="0"/>
            </a:br>
            <a:r>
              <a:rPr lang="en-GB" sz="1600" dirty="0">
                <a:solidFill>
                  <a:srgbClr val="242424"/>
                </a:solidFill>
                <a:latin typeface="Segoe UI" panose="020B0502040204020203" pitchFamily="34" charset="0"/>
              </a:rPr>
              <a:t>• A small knob of butter (or coconut oil)</a:t>
            </a:r>
            <a:br>
              <a:rPr lang="en-GB" sz="1600" dirty="0"/>
            </a:br>
            <a:r>
              <a:rPr lang="en-GB" sz="1600" dirty="0">
                <a:solidFill>
                  <a:srgbClr val="242424"/>
                </a:solidFill>
                <a:latin typeface="Segoe UI" panose="020B0502040204020203" pitchFamily="34" charset="0"/>
              </a:rPr>
              <a:t>• Half a packet of ready roll puff pastry</a:t>
            </a:r>
            <a:br>
              <a:rPr lang="en-GB" sz="1600" dirty="0"/>
            </a:br>
            <a:r>
              <a:rPr lang="en-GB" sz="1600" dirty="0">
                <a:solidFill>
                  <a:srgbClr val="242424"/>
                </a:solidFill>
                <a:latin typeface="Segoe UI" panose="020B0502040204020203" pitchFamily="34" charset="0"/>
              </a:rPr>
              <a:t>• 1 low salt stock cube (chicken or veg)</a:t>
            </a:r>
            <a:br>
              <a:rPr lang="en-GB" sz="1600" dirty="0"/>
            </a:br>
            <a:r>
              <a:rPr lang="en-GB" sz="1600" dirty="0">
                <a:solidFill>
                  <a:srgbClr val="242424"/>
                </a:solidFill>
                <a:latin typeface="Segoe UI" panose="020B0502040204020203" pitchFamily="34" charset="0"/>
              </a:rPr>
              <a:t>• 1 egg or more milk</a:t>
            </a:r>
            <a:br>
              <a:rPr lang="en-GB" sz="1600" dirty="0"/>
            </a:br>
            <a:r>
              <a:rPr lang="en-GB" sz="1600" dirty="0">
                <a:solidFill>
                  <a:srgbClr val="242424"/>
                </a:solidFill>
                <a:latin typeface="Segoe UI" panose="020B0502040204020203" pitchFamily="34" charset="0"/>
              </a:rPr>
              <a:t>• 2 handfuls of your chosen pie fillings. Yesterday I used left over Sunday roast chicken and mushrooms.</a:t>
            </a:r>
            <a:br>
              <a:rPr lang="en-GB" sz="1600" dirty="0"/>
            </a:br>
            <a:r>
              <a:rPr lang="en-GB" sz="1600" b="1" dirty="0">
                <a:solidFill>
                  <a:srgbClr val="242424"/>
                </a:solidFill>
                <a:latin typeface="Segoe UI" panose="020B0502040204020203" pitchFamily="34" charset="0"/>
              </a:rPr>
              <a:t>Optional fillings:</a:t>
            </a:r>
            <a:br>
              <a:rPr lang="en-GB" sz="1600" dirty="0"/>
            </a:br>
            <a:r>
              <a:rPr lang="en-GB" sz="1600" dirty="0">
                <a:solidFill>
                  <a:srgbClr val="242424"/>
                </a:solidFill>
                <a:latin typeface="Segoe UI" panose="020B0502040204020203" pitchFamily="34" charset="0"/>
              </a:rPr>
              <a:t>• Hard boiled eggs</a:t>
            </a:r>
            <a:br>
              <a:rPr lang="en-GB" sz="1600" dirty="0"/>
            </a:br>
            <a:r>
              <a:rPr lang="en-GB" sz="1600" dirty="0">
                <a:solidFill>
                  <a:srgbClr val="242424"/>
                </a:solidFill>
                <a:latin typeface="Segoe UI" panose="020B0502040204020203" pitchFamily="34" charset="0"/>
              </a:rPr>
              <a:t>• Roasted veg like butternut squash</a:t>
            </a:r>
            <a:br>
              <a:rPr lang="en-GB" sz="1600" dirty="0"/>
            </a:br>
            <a:r>
              <a:rPr lang="en-GB" sz="1600" dirty="0">
                <a:solidFill>
                  <a:srgbClr val="242424"/>
                </a:solidFill>
                <a:latin typeface="Segoe UI" panose="020B0502040204020203" pitchFamily="34" charset="0"/>
              </a:rPr>
              <a:t>Fresh fish chunks (fish pie mix would work well)</a:t>
            </a:r>
            <a:br>
              <a:rPr lang="en-GB" sz="1600" dirty="0"/>
            </a:br>
            <a:r>
              <a:rPr lang="en-GB" sz="1600" dirty="0">
                <a:solidFill>
                  <a:srgbClr val="242424"/>
                </a:solidFill>
                <a:latin typeface="Segoe UI" panose="020B0502040204020203" pitchFamily="34" charset="0"/>
              </a:rPr>
              <a:t>• Cooked tinned lentils</a:t>
            </a:r>
            <a:br>
              <a:rPr lang="en-GB" sz="1600" dirty="0"/>
            </a:br>
            <a:r>
              <a:rPr lang="en-GB" sz="1600" dirty="0">
                <a:solidFill>
                  <a:srgbClr val="242424"/>
                </a:solidFill>
                <a:latin typeface="Segoe UI" panose="020B0502040204020203" pitchFamily="34" charset="0"/>
              </a:rPr>
              <a:t>• Tinned beans</a:t>
            </a:r>
            <a:br>
              <a:rPr lang="en-GB" sz="1600" dirty="0"/>
            </a:br>
            <a:r>
              <a:rPr lang="en-GB" sz="1600" dirty="0">
                <a:solidFill>
                  <a:srgbClr val="242424"/>
                </a:solidFill>
                <a:latin typeface="Segoe UI" panose="020B0502040204020203" pitchFamily="34" charset="0"/>
              </a:rPr>
              <a:t>• </a:t>
            </a:r>
            <a:r>
              <a:rPr lang="en-GB" sz="1600" dirty="0" err="1">
                <a:solidFill>
                  <a:srgbClr val="242424"/>
                </a:solidFill>
                <a:latin typeface="Segoe UI" panose="020B0502040204020203" pitchFamily="34" charset="0"/>
              </a:rPr>
              <a:t>Sautéd</a:t>
            </a:r>
            <a:r>
              <a:rPr lang="en-GB" sz="1600" dirty="0">
                <a:solidFill>
                  <a:srgbClr val="242424"/>
                </a:solidFill>
                <a:latin typeface="Segoe UI" panose="020B0502040204020203" pitchFamily="34" charset="0"/>
              </a:rPr>
              <a:t> leeks</a:t>
            </a:r>
            <a:endParaRPr lang="en-GB" sz="1600" dirty="0"/>
          </a:p>
        </p:txBody>
      </p:sp>
      <p:sp>
        <p:nvSpPr>
          <p:cNvPr id="6" name="Rectangle 5">
            <a:extLst>
              <a:ext uri="{FF2B5EF4-FFF2-40B4-BE49-F238E27FC236}">
                <a16:creationId xmlns:a16="http://schemas.microsoft.com/office/drawing/2014/main" id="{A8B2886A-6803-4AE8-819E-2BC437D88FD7}"/>
              </a:ext>
            </a:extLst>
          </p:cNvPr>
          <p:cNvSpPr/>
          <p:nvPr/>
        </p:nvSpPr>
        <p:spPr>
          <a:xfrm>
            <a:off x="4751074" y="2878222"/>
            <a:ext cx="5271246" cy="3785652"/>
          </a:xfrm>
          <a:prstGeom prst="rect">
            <a:avLst/>
          </a:prstGeom>
        </p:spPr>
        <p:txBody>
          <a:bodyPr wrap="square">
            <a:spAutoFit/>
          </a:bodyPr>
          <a:lstStyle/>
          <a:p>
            <a:r>
              <a:rPr lang="en-GB" sz="1600" b="1" dirty="0">
                <a:solidFill>
                  <a:srgbClr val="242424"/>
                </a:solidFill>
                <a:latin typeface="Segoe UI" panose="020B0502040204020203" pitchFamily="34" charset="0"/>
              </a:rPr>
              <a:t>Method;</a:t>
            </a:r>
            <a:br>
              <a:rPr lang="en-GB" sz="1600" dirty="0"/>
            </a:br>
            <a:r>
              <a:rPr lang="en-GB" sz="1600" dirty="0">
                <a:solidFill>
                  <a:srgbClr val="242424"/>
                </a:solidFill>
                <a:latin typeface="Segoe UI" panose="020B0502040204020203" pitchFamily="34" charset="0"/>
              </a:rPr>
              <a:t>1) Add the milk to a jug and microwave for 2mins. Grate the courgettes, and add to a saucepan with a small knob of butter, cook for 4 minutes.</a:t>
            </a:r>
            <a:br>
              <a:rPr lang="en-GB" sz="1600" dirty="0"/>
            </a:br>
            <a:r>
              <a:rPr lang="en-GB" sz="1600" dirty="0">
                <a:solidFill>
                  <a:srgbClr val="242424"/>
                </a:solidFill>
                <a:latin typeface="Segoe UI" panose="020B0502040204020203" pitchFamily="34" charset="0"/>
              </a:rPr>
              <a:t>2) Add the cornflour and cook for a minute then crumble in the stock cube, add the milk and black pepper. Keep stirring till thickened, around 2-5 mins.</a:t>
            </a:r>
            <a:br>
              <a:rPr lang="en-GB" sz="1600" dirty="0"/>
            </a:br>
            <a:r>
              <a:rPr lang="en-GB" sz="1600" dirty="0">
                <a:solidFill>
                  <a:srgbClr val="242424"/>
                </a:solidFill>
                <a:latin typeface="Segoe UI" panose="020B0502040204020203" pitchFamily="34" charset="0"/>
              </a:rPr>
              <a:t>3) Add your cooked pie filing to the sauce along with the cheese, stir and transfer to a oven dish.</a:t>
            </a:r>
            <a:br>
              <a:rPr lang="en-GB" sz="1600" dirty="0"/>
            </a:br>
            <a:r>
              <a:rPr lang="en-GB" sz="1600" dirty="0">
                <a:solidFill>
                  <a:srgbClr val="242424"/>
                </a:solidFill>
                <a:latin typeface="Segoe UI" panose="020B0502040204020203" pitchFamily="34" charset="0"/>
              </a:rPr>
              <a:t>4) Top with pastry, cut a hole in the middle to allow steam to escape, and brush the pie with beaten egg or milk to glaze. Bake at 200 degrees for 25 minutes until golden and puffed up.</a:t>
            </a:r>
          </a:p>
          <a:p>
            <a:br>
              <a:rPr lang="en-GB" sz="1600" dirty="0"/>
            </a:br>
            <a:r>
              <a:rPr lang="en-GB" sz="1600" dirty="0">
                <a:solidFill>
                  <a:srgbClr val="242424"/>
                </a:solidFill>
                <a:latin typeface="Segoe UI" panose="020B0502040204020203" pitchFamily="34" charset="0"/>
              </a:rPr>
              <a:t>Prep: 15 mins - Bake: 25mins</a:t>
            </a:r>
            <a:endParaRPr lang="en-GB" sz="1600" dirty="0"/>
          </a:p>
        </p:txBody>
      </p:sp>
      <p:pic>
        <p:nvPicPr>
          <p:cNvPr id="3074" name="Picture 2" descr="Image preview">
            <a:extLst>
              <a:ext uri="{FF2B5EF4-FFF2-40B4-BE49-F238E27FC236}">
                <a16:creationId xmlns:a16="http://schemas.microsoft.com/office/drawing/2014/main" id="{253EB915-347E-4AFB-A31C-A99C11FF814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6447" b="61468"/>
          <a:stretch/>
        </p:blipFill>
        <p:spPr bwMode="auto">
          <a:xfrm>
            <a:off x="6220844" y="1139041"/>
            <a:ext cx="2492188" cy="180317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preview">
            <a:extLst>
              <a:ext uri="{FF2B5EF4-FFF2-40B4-BE49-F238E27FC236}">
                <a16:creationId xmlns:a16="http://schemas.microsoft.com/office/drawing/2014/main" id="{A618E974-9B35-43A2-B36D-8BBA3D71D7E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428" t="38532" r="7306" b="7453"/>
          <a:stretch/>
        </p:blipFill>
        <p:spPr bwMode="auto">
          <a:xfrm>
            <a:off x="9260701" y="1053891"/>
            <a:ext cx="2555382" cy="1909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37905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92939-AA67-4E17-B7FE-2B9D42611CF7}"/>
              </a:ext>
            </a:extLst>
          </p:cNvPr>
          <p:cNvSpPr>
            <a:spLocks noGrp="1"/>
          </p:cNvSpPr>
          <p:nvPr>
            <p:ph type="ctrTitle"/>
          </p:nvPr>
        </p:nvSpPr>
        <p:spPr>
          <a:xfrm>
            <a:off x="922145" y="110815"/>
            <a:ext cx="5903274" cy="841471"/>
          </a:xfrm>
        </p:spPr>
        <p:txBody>
          <a:bodyPr/>
          <a:lstStyle/>
          <a:p>
            <a:r>
              <a:rPr lang="en-GB" sz="4800" dirty="0"/>
              <a:t>Vegetable Fried Rice</a:t>
            </a:r>
          </a:p>
        </p:txBody>
      </p:sp>
      <p:pic>
        <p:nvPicPr>
          <p:cNvPr id="6" name="Picture 5">
            <a:extLst>
              <a:ext uri="{FF2B5EF4-FFF2-40B4-BE49-F238E27FC236}">
                <a16:creationId xmlns:a16="http://schemas.microsoft.com/office/drawing/2014/main" id="{17CECD63-B9A0-43D6-AD08-9CCD4757CE15}"/>
              </a:ext>
            </a:extLst>
          </p:cNvPr>
          <p:cNvPicPr>
            <a:picLocks noChangeAspect="1"/>
          </p:cNvPicPr>
          <p:nvPr/>
        </p:nvPicPr>
        <p:blipFill>
          <a:blip r:embed="rId2"/>
          <a:stretch>
            <a:fillRect/>
          </a:stretch>
        </p:blipFill>
        <p:spPr>
          <a:xfrm>
            <a:off x="847026" y="1044269"/>
            <a:ext cx="3200677" cy="2743438"/>
          </a:xfrm>
          <a:prstGeom prst="rect">
            <a:avLst/>
          </a:prstGeom>
        </p:spPr>
      </p:pic>
      <p:pic>
        <p:nvPicPr>
          <p:cNvPr id="7" name="Picture 6">
            <a:extLst>
              <a:ext uri="{FF2B5EF4-FFF2-40B4-BE49-F238E27FC236}">
                <a16:creationId xmlns:a16="http://schemas.microsoft.com/office/drawing/2014/main" id="{DB5D1DE3-B11A-4033-9A48-B443D313FFA7}"/>
              </a:ext>
            </a:extLst>
          </p:cNvPr>
          <p:cNvPicPr>
            <a:picLocks noChangeAspect="1"/>
          </p:cNvPicPr>
          <p:nvPr/>
        </p:nvPicPr>
        <p:blipFill>
          <a:blip r:embed="rId3"/>
          <a:stretch>
            <a:fillRect/>
          </a:stretch>
        </p:blipFill>
        <p:spPr>
          <a:xfrm>
            <a:off x="4571553" y="1044269"/>
            <a:ext cx="5128704" cy="2522439"/>
          </a:xfrm>
          <a:prstGeom prst="rect">
            <a:avLst/>
          </a:prstGeom>
        </p:spPr>
      </p:pic>
      <p:pic>
        <p:nvPicPr>
          <p:cNvPr id="8" name="Picture 7">
            <a:extLst>
              <a:ext uri="{FF2B5EF4-FFF2-40B4-BE49-F238E27FC236}">
                <a16:creationId xmlns:a16="http://schemas.microsoft.com/office/drawing/2014/main" id="{074CA66C-9D42-4F9A-B154-D84B71C84E4A}"/>
              </a:ext>
            </a:extLst>
          </p:cNvPr>
          <p:cNvPicPr>
            <a:picLocks noChangeAspect="1"/>
          </p:cNvPicPr>
          <p:nvPr/>
        </p:nvPicPr>
        <p:blipFill>
          <a:blip r:embed="rId4"/>
          <a:stretch>
            <a:fillRect/>
          </a:stretch>
        </p:blipFill>
        <p:spPr>
          <a:xfrm>
            <a:off x="4571553" y="3658691"/>
            <a:ext cx="5235394" cy="2057578"/>
          </a:xfrm>
          <a:prstGeom prst="rect">
            <a:avLst/>
          </a:prstGeom>
        </p:spPr>
      </p:pic>
      <p:pic>
        <p:nvPicPr>
          <p:cNvPr id="9" name="Picture 8">
            <a:extLst>
              <a:ext uri="{FF2B5EF4-FFF2-40B4-BE49-F238E27FC236}">
                <a16:creationId xmlns:a16="http://schemas.microsoft.com/office/drawing/2014/main" id="{09E951A4-ABF4-4EFA-A3C2-792CC569C11C}"/>
              </a:ext>
            </a:extLst>
          </p:cNvPr>
          <p:cNvPicPr>
            <a:picLocks noChangeAspect="1"/>
          </p:cNvPicPr>
          <p:nvPr/>
        </p:nvPicPr>
        <p:blipFill>
          <a:blip r:embed="rId5"/>
          <a:stretch>
            <a:fillRect/>
          </a:stretch>
        </p:blipFill>
        <p:spPr>
          <a:xfrm>
            <a:off x="444222" y="3879690"/>
            <a:ext cx="3719410" cy="2636213"/>
          </a:xfrm>
          <a:prstGeom prst="rect">
            <a:avLst/>
          </a:prstGeom>
        </p:spPr>
      </p:pic>
      <p:sp>
        <p:nvSpPr>
          <p:cNvPr id="13" name="Rectangle 12">
            <a:extLst>
              <a:ext uri="{FF2B5EF4-FFF2-40B4-BE49-F238E27FC236}">
                <a16:creationId xmlns:a16="http://schemas.microsoft.com/office/drawing/2014/main" id="{A3EC0E90-A339-42B5-9B6C-235103FE3EA8}"/>
              </a:ext>
            </a:extLst>
          </p:cNvPr>
          <p:cNvSpPr/>
          <p:nvPr/>
        </p:nvSpPr>
        <p:spPr>
          <a:xfrm>
            <a:off x="9806947" y="5808252"/>
            <a:ext cx="2240735" cy="830997"/>
          </a:xfrm>
          <a:prstGeom prst="rect">
            <a:avLst/>
          </a:prstGeom>
        </p:spPr>
        <p:txBody>
          <a:bodyPr wrap="square">
            <a:spAutoFit/>
          </a:bodyPr>
          <a:lstStyle/>
          <a:p>
            <a:r>
              <a:rPr lang="en-GB" sz="1200" dirty="0"/>
              <a:t>https://realfood.tesco.com/gallery/10-healthy-recipes-for-kids.html?id=d1a51db9-9c7a-4791-bc55-c1b0aa44580e</a:t>
            </a:r>
          </a:p>
        </p:txBody>
      </p:sp>
    </p:spTree>
    <p:extLst>
      <p:ext uri="{BB962C8B-B14F-4D97-AF65-F5344CB8AC3E}">
        <p14:creationId xmlns:p14="http://schemas.microsoft.com/office/powerpoint/2010/main" val="1380935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92939-AA67-4E17-B7FE-2B9D42611CF7}"/>
              </a:ext>
            </a:extLst>
          </p:cNvPr>
          <p:cNvSpPr>
            <a:spLocks noGrp="1"/>
          </p:cNvSpPr>
          <p:nvPr>
            <p:ph type="ctrTitle"/>
          </p:nvPr>
        </p:nvSpPr>
        <p:spPr>
          <a:xfrm>
            <a:off x="2285998" y="2358323"/>
            <a:ext cx="5755341" cy="1639329"/>
          </a:xfrm>
        </p:spPr>
        <p:txBody>
          <a:bodyPr/>
          <a:lstStyle/>
          <a:p>
            <a:r>
              <a:rPr lang="en-GB" sz="9600" dirty="0"/>
              <a:t>Desserts</a:t>
            </a:r>
          </a:p>
        </p:txBody>
      </p:sp>
    </p:spTree>
    <p:extLst>
      <p:ext uri="{BB962C8B-B14F-4D97-AF65-F5344CB8AC3E}">
        <p14:creationId xmlns:p14="http://schemas.microsoft.com/office/powerpoint/2010/main" val="1652524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92939-AA67-4E17-B7FE-2B9D42611CF7}"/>
              </a:ext>
            </a:extLst>
          </p:cNvPr>
          <p:cNvSpPr>
            <a:spLocks noGrp="1"/>
          </p:cNvSpPr>
          <p:nvPr>
            <p:ph type="ctrTitle"/>
          </p:nvPr>
        </p:nvSpPr>
        <p:spPr>
          <a:xfrm>
            <a:off x="856144" y="251011"/>
            <a:ext cx="8417859" cy="841471"/>
          </a:xfrm>
        </p:spPr>
        <p:txBody>
          <a:bodyPr/>
          <a:lstStyle/>
          <a:p>
            <a:r>
              <a:rPr lang="en-GB" sz="4800" dirty="0"/>
              <a:t>Frozen Tropical Fruit Yoghurt</a:t>
            </a:r>
          </a:p>
        </p:txBody>
      </p:sp>
      <p:pic>
        <p:nvPicPr>
          <p:cNvPr id="6" name="Picture 5">
            <a:extLst>
              <a:ext uri="{FF2B5EF4-FFF2-40B4-BE49-F238E27FC236}">
                <a16:creationId xmlns:a16="http://schemas.microsoft.com/office/drawing/2014/main" id="{6E3311C2-657A-42E5-9DB7-06F000365EFC}"/>
              </a:ext>
            </a:extLst>
          </p:cNvPr>
          <p:cNvPicPr>
            <a:picLocks noChangeAspect="1"/>
          </p:cNvPicPr>
          <p:nvPr/>
        </p:nvPicPr>
        <p:blipFill>
          <a:blip r:embed="rId2"/>
          <a:stretch>
            <a:fillRect/>
          </a:stretch>
        </p:blipFill>
        <p:spPr>
          <a:xfrm>
            <a:off x="779588" y="1907138"/>
            <a:ext cx="3998600" cy="3511519"/>
          </a:xfrm>
          <a:prstGeom prst="rect">
            <a:avLst/>
          </a:prstGeom>
        </p:spPr>
      </p:pic>
      <p:pic>
        <p:nvPicPr>
          <p:cNvPr id="7" name="Picture 6">
            <a:extLst>
              <a:ext uri="{FF2B5EF4-FFF2-40B4-BE49-F238E27FC236}">
                <a16:creationId xmlns:a16="http://schemas.microsoft.com/office/drawing/2014/main" id="{369831DF-0503-4F6C-846E-092BBBB483DB}"/>
              </a:ext>
            </a:extLst>
          </p:cNvPr>
          <p:cNvPicPr>
            <a:picLocks noChangeAspect="1"/>
          </p:cNvPicPr>
          <p:nvPr/>
        </p:nvPicPr>
        <p:blipFill>
          <a:blip r:embed="rId3"/>
          <a:stretch>
            <a:fillRect/>
          </a:stretch>
        </p:blipFill>
        <p:spPr>
          <a:xfrm>
            <a:off x="5765295" y="1142603"/>
            <a:ext cx="3010161" cy="2758679"/>
          </a:xfrm>
          <a:prstGeom prst="rect">
            <a:avLst/>
          </a:prstGeom>
        </p:spPr>
      </p:pic>
      <p:pic>
        <p:nvPicPr>
          <p:cNvPr id="8" name="Picture 7">
            <a:extLst>
              <a:ext uri="{FF2B5EF4-FFF2-40B4-BE49-F238E27FC236}">
                <a16:creationId xmlns:a16="http://schemas.microsoft.com/office/drawing/2014/main" id="{150861C0-9954-4344-880F-490854040DCB}"/>
              </a:ext>
            </a:extLst>
          </p:cNvPr>
          <p:cNvPicPr>
            <a:picLocks noChangeAspect="1"/>
          </p:cNvPicPr>
          <p:nvPr/>
        </p:nvPicPr>
        <p:blipFill>
          <a:blip r:embed="rId4"/>
          <a:stretch>
            <a:fillRect/>
          </a:stretch>
        </p:blipFill>
        <p:spPr>
          <a:xfrm>
            <a:off x="5765295" y="3956700"/>
            <a:ext cx="3010161" cy="2446232"/>
          </a:xfrm>
          <a:prstGeom prst="rect">
            <a:avLst/>
          </a:prstGeom>
        </p:spPr>
      </p:pic>
      <p:sp>
        <p:nvSpPr>
          <p:cNvPr id="9" name="Rectangle 8">
            <a:extLst>
              <a:ext uri="{FF2B5EF4-FFF2-40B4-BE49-F238E27FC236}">
                <a16:creationId xmlns:a16="http://schemas.microsoft.com/office/drawing/2014/main" id="{23FB69C7-9675-4541-AA10-37A33B4D505D}"/>
              </a:ext>
            </a:extLst>
          </p:cNvPr>
          <p:cNvSpPr/>
          <p:nvPr/>
        </p:nvSpPr>
        <p:spPr>
          <a:xfrm>
            <a:off x="779588" y="5683659"/>
            <a:ext cx="3209365" cy="923330"/>
          </a:xfrm>
          <a:prstGeom prst="rect">
            <a:avLst/>
          </a:prstGeom>
        </p:spPr>
        <p:txBody>
          <a:bodyPr wrap="square">
            <a:spAutoFit/>
          </a:bodyPr>
          <a:lstStyle/>
          <a:p>
            <a:r>
              <a:rPr lang="en-GB" dirty="0"/>
              <a:t>https://www.bbcgoodfood.com/recipes/frozen-tropical-fruit-yogurt</a:t>
            </a:r>
          </a:p>
        </p:txBody>
      </p:sp>
    </p:spTree>
    <p:extLst>
      <p:ext uri="{BB962C8B-B14F-4D97-AF65-F5344CB8AC3E}">
        <p14:creationId xmlns:p14="http://schemas.microsoft.com/office/powerpoint/2010/main" val="32996405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92939-AA67-4E17-B7FE-2B9D42611CF7}"/>
              </a:ext>
            </a:extLst>
          </p:cNvPr>
          <p:cNvSpPr>
            <a:spLocks noGrp="1"/>
          </p:cNvSpPr>
          <p:nvPr>
            <p:ph type="ctrTitle"/>
          </p:nvPr>
        </p:nvSpPr>
        <p:spPr>
          <a:xfrm>
            <a:off x="779588" y="200094"/>
            <a:ext cx="7158332" cy="841471"/>
          </a:xfrm>
        </p:spPr>
        <p:txBody>
          <a:bodyPr/>
          <a:lstStyle/>
          <a:p>
            <a:r>
              <a:rPr lang="en-GB" sz="4800" dirty="0"/>
              <a:t>Easy Rainbow Fruit Salad</a:t>
            </a:r>
          </a:p>
        </p:txBody>
      </p:sp>
      <p:pic>
        <p:nvPicPr>
          <p:cNvPr id="3" name="Picture 2">
            <a:extLst>
              <a:ext uri="{FF2B5EF4-FFF2-40B4-BE49-F238E27FC236}">
                <a16:creationId xmlns:a16="http://schemas.microsoft.com/office/drawing/2014/main" id="{32DB8546-674E-4E16-AF45-12ADEE97BB5A}"/>
              </a:ext>
            </a:extLst>
          </p:cNvPr>
          <p:cNvPicPr>
            <a:picLocks noChangeAspect="1"/>
          </p:cNvPicPr>
          <p:nvPr/>
        </p:nvPicPr>
        <p:blipFill>
          <a:blip r:embed="rId2"/>
          <a:stretch>
            <a:fillRect/>
          </a:stretch>
        </p:blipFill>
        <p:spPr>
          <a:xfrm>
            <a:off x="1156107" y="1256851"/>
            <a:ext cx="3003518" cy="2404731"/>
          </a:xfrm>
          <a:prstGeom prst="rect">
            <a:avLst/>
          </a:prstGeom>
        </p:spPr>
      </p:pic>
      <p:sp>
        <p:nvSpPr>
          <p:cNvPr id="4" name="Rectangle 3">
            <a:extLst>
              <a:ext uri="{FF2B5EF4-FFF2-40B4-BE49-F238E27FC236}">
                <a16:creationId xmlns:a16="http://schemas.microsoft.com/office/drawing/2014/main" id="{314B92CC-380E-4EC4-B7DD-AEB8175A5C86}"/>
              </a:ext>
            </a:extLst>
          </p:cNvPr>
          <p:cNvSpPr/>
          <p:nvPr/>
        </p:nvSpPr>
        <p:spPr>
          <a:xfrm>
            <a:off x="9735671" y="5481482"/>
            <a:ext cx="2456329" cy="1200329"/>
          </a:xfrm>
          <a:prstGeom prst="rect">
            <a:avLst/>
          </a:prstGeom>
        </p:spPr>
        <p:txBody>
          <a:bodyPr wrap="square">
            <a:spAutoFit/>
          </a:bodyPr>
          <a:lstStyle/>
          <a:p>
            <a:r>
              <a:rPr lang="en-GB" dirty="0"/>
              <a:t>https://www.eatsamazing.co.uk/rainbow-food/easy-rainbow-fruit-salad-recipe</a:t>
            </a:r>
          </a:p>
        </p:txBody>
      </p:sp>
      <p:pic>
        <p:nvPicPr>
          <p:cNvPr id="5" name="Picture 4">
            <a:extLst>
              <a:ext uri="{FF2B5EF4-FFF2-40B4-BE49-F238E27FC236}">
                <a16:creationId xmlns:a16="http://schemas.microsoft.com/office/drawing/2014/main" id="{DD640DE9-07CE-45CB-A480-60E11D2717C6}"/>
              </a:ext>
            </a:extLst>
          </p:cNvPr>
          <p:cNvPicPr>
            <a:picLocks noChangeAspect="1"/>
          </p:cNvPicPr>
          <p:nvPr/>
        </p:nvPicPr>
        <p:blipFill>
          <a:blip r:embed="rId3"/>
          <a:stretch>
            <a:fillRect/>
          </a:stretch>
        </p:blipFill>
        <p:spPr>
          <a:xfrm>
            <a:off x="4970050" y="1077913"/>
            <a:ext cx="3102168" cy="2525021"/>
          </a:xfrm>
          <a:prstGeom prst="rect">
            <a:avLst/>
          </a:prstGeom>
        </p:spPr>
      </p:pic>
      <p:pic>
        <p:nvPicPr>
          <p:cNvPr id="10" name="Picture 9">
            <a:extLst>
              <a:ext uri="{FF2B5EF4-FFF2-40B4-BE49-F238E27FC236}">
                <a16:creationId xmlns:a16="http://schemas.microsoft.com/office/drawing/2014/main" id="{EE2FFB28-069E-41D9-9D51-2185B8AD9425}"/>
              </a:ext>
            </a:extLst>
          </p:cNvPr>
          <p:cNvPicPr>
            <a:picLocks noChangeAspect="1"/>
          </p:cNvPicPr>
          <p:nvPr/>
        </p:nvPicPr>
        <p:blipFill>
          <a:blip r:embed="rId4"/>
          <a:stretch>
            <a:fillRect/>
          </a:stretch>
        </p:blipFill>
        <p:spPr>
          <a:xfrm>
            <a:off x="7517347" y="2803525"/>
            <a:ext cx="2217612" cy="1432684"/>
          </a:xfrm>
          <a:prstGeom prst="rect">
            <a:avLst/>
          </a:prstGeom>
        </p:spPr>
      </p:pic>
      <p:pic>
        <p:nvPicPr>
          <p:cNvPr id="11" name="Picture 10">
            <a:extLst>
              <a:ext uri="{FF2B5EF4-FFF2-40B4-BE49-F238E27FC236}">
                <a16:creationId xmlns:a16="http://schemas.microsoft.com/office/drawing/2014/main" id="{78D3124F-4045-4C92-BEEC-CE1503CFFE89}"/>
              </a:ext>
            </a:extLst>
          </p:cNvPr>
          <p:cNvPicPr>
            <a:picLocks noChangeAspect="1"/>
          </p:cNvPicPr>
          <p:nvPr/>
        </p:nvPicPr>
        <p:blipFill>
          <a:blip r:embed="rId5"/>
          <a:stretch>
            <a:fillRect/>
          </a:stretch>
        </p:blipFill>
        <p:spPr>
          <a:xfrm>
            <a:off x="413470" y="3879564"/>
            <a:ext cx="5167460" cy="2698928"/>
          </a:xfrm>
          <a:prstGeom prst="rect">
            <a:avLst/>
          </a:prstGeom>
        </p:spPr>
      </p:pic>
    </p:spTree>
    <p:extLst>
      <p:ext uri="{BB962C8B-B14F-4D97-AF65-F5344CB8AC3E}">
        <p14:creationId xmlns:p14="http://schemas.microsoft.com/office/powerpoint/2010/main" val="287152614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393</TotalTime>
  <Words>433</Words>
  <Application>Microsoft Office PowerPoint</Application>
  <PresentationFormat>Widescreen</PresentationFormat>
  <Paragraphs>21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Segoe UI</vt:lpstr>
      <vt:lpstr>Trebuchet MS</vt:lpstr>
      <vt:lpstr>Wingdings 3</vt:lpstr>
      <vt:lpstr>Facet</vt:lpstr>
      <vt:lpstr>Our Lawn Healthy Recipe Book</vt:lpstr>
      <vt:lpstr>Savoury</vt:lpstr>
      <vt:lpstr>More Veg, Less Meat Bolognese</vt:lpstr>
      <vt:lpstr>Oregano Sausage Spaghetti Bolognese</vt:lpstr>
      <vt:lpstr>Super Secret Green Sauce Pasta. </vt:lpstr>
      <vt:lpstr>Chicken Pie with Hidden Veggies</vt:lpstr>
      <vt:lpstr>Vegetable Fried Rice</vt:lpstr>
      <vt:lpstr>Desserts</vt:lpstr>
      <vt:lpstr>Frozen Tropical Fruit Yoghurt</vt:lpstr>
      <vt:lpstr>Easy Rainbow Fruit Salad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Lawn Healthy Recipe Book</dc:title>
  <dc:creator>Yasmin Wilkins</dc:creator>
  <cp:lastModifiedBy>Yasmin Wilkins</cp:lastModifiedBy>
  <cp:revision>7</cp:revision>
  <dcterms:created xsi:type="dcterms:W3CDTF">2023-01-30T13:50:10Z</dcterms:created>
  <dcterms:modified xsi:type="dcterms:W3CDTF">2023-02-06T15:00:30Z</dcterms:modified>
</cp:coreProperties>
</file>