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7559675" cy="107997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2" d="100"/>
          <a:sy n="42" d="100"/>
        </p:scale>
        <p:origin x="2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ambleton" userId="4ba7ec75-eb34-40af-af4a-b76349000f53" providerId="ADAL" clId="{003D7040-044F-4AEA-B837-68EEFC140AB4}"/>
    <pc:docChg chg="custSel modSld">
      <pc:chgData name="Karen Hambleton" userId="4ba7ec75-eb34-40af-af4a-b76349000f53" providerId="ADAL" clId="{003D7040-044F-4AEA-B837-68EEFC140AB4}" dt="2024-09-23T09:29:45.139" v="607" actId="20577"/>
      <pc:docMkLst>
        <pc:docMk/>
      </pc:docMkLst>
      <pc:sldChg chg="modSp mod">
        <pc:chgData name="Karen Hambleton" userId="4ba7ec75-eb34-40af-af4a-b76349000f53" providerId="ADAL" clId="{003D7040-044F-4AEA-B837-68EEFC140AB4}" dt="2024-09-23T09:29:45.139" v="607" actId="20577"/>
        <pc:sldMkLst>
          <pc:docMk/>
          <pc:sldMk cId="2832021949" sldId="256"/>
        </pc:sldMkLst>
        <pc:graphicFrameChg chg="modGraphic">
          <ac:chgData name="Karen Hambleton" userId="4ba7ec75-eb34-40af-af4a-b76349000f53" providerId="ADAL" clId="{003D7040-044F-4AEA-B837-68EEFC140AB4}" dt="2024-09-12T12:30:42.705" v="554" actId="20577"/>
          <ac:graphicFrameMkLst>
            <pc:docMk/>
            <pc:sldMk cId="2832021949" sldId="256"/>
            <ac:graphicFrameMk id="4" creationId="{00000000-0000-0000-0000-000000000000}"/>
          </ac:graphicFrameMkLst>
        </pc:graphicFrameChg>
        <pc:graphicFrameChg chg="modGraphic">
          <ac:chgData name="Karen Hambleton" userId="4ba7ec75-eb34-40af-af4a-b76349000f53" providerId="ADAL" clId="{003D7040-044F-4AEA-B837-68EEFC140AB4}" dt="2024-09-23T09:29:45.139" v="607" actId="20577"/>
          <ac:graphicFrameMkLst>
            <pc:docMk/>
            <pc:sldMk cId="2832021949" sldId="256"/>
            <ac:graphicFrameMk id="5" creationId="{00000000-0000-0000-0000-000000000000}"/>
          </ac:graphicFrameMkLst>
        </pc:graphicFrameChg>
        <pc:graphicFrameChg chg="mod modGraphic">
          <ac:chgData name="Karen Hambleton" userId="4ba7ec75-eb34-40af-af4a-b76349000f53" providerId="ADAL" clId="{003D7040-044F-4AEA-B837-68EEFC140AB4}" dt="2024-09-03T13:50:12.667" v="541" actId="1076"/>
          <ac:graphicFrameMkLst>
            <pc:docMk/>
            <pc:sldMk cId="2832021949" sldId="256"/>
            <ac:graphicFrameMk id="6" creationId="{00000000-0000-0000-0000-000000000000}"/>
          </ac:graphicFrameMkLst>
        </pc:graphicFrameChg>
        <pc:graphicFrameChg chg="modGraphic">
          <ac:chgData name="Karen Hambleton" userId="4ba7ec75-eb34-40af-af4a-b76349000f53" providerId="ADAL" clId="{003D7040-044F-4AEA-B837-68EEFC140AB4}" dt="2024-09-12T13:08:42.818" v="585" actId="255"/>
          <ac:graphicFrameMkLst>
            <pc:docMk/>
            <pc:sldMk cId="2832021949" sldId="256"/>
            <ac:graphicFrameMk id="11" creationId="{00000000-0000-0000-0000-000000000000}"/>
          </ac:graphicFrameMkLst>
        </pc:graphicFrameChg>
      </pc:sldChg>
    </pc:docChg>
  </pc:docChgLst>
  <pc:docChgLst>
    <pc:chgData name="Karen Hambleton" userId="4ba7ec75-eb34-40af-af4a-b76349000f53" providerId="ADAL" clId="{CF2FD89A-9D13-4F66-BF68-56320B30020B}"/>
    <pc:docChg chg="undo custSel modSld">
      <pc:chgData name="Karen Hambleton" userId="4ba7ec75-eb34-40af-af4a-b76349000f53" providerId="ADAL" clId="{CF2FD89A-9D13-4F66-BF68-56320B30020B}" dt="2024-07-01T13:55:33.534" v="703" actId="6549"/>
      <pc:docMkLst>
        <pc:docMk/>
      </pc:docMkLst>
      <pc:sldChg chg="modSp mod">
        <pc:chgData name="Karen Hambleton" userId="4ba7ec75-eb34-40af-af4a-b76349000f53" providerId="ADAL" clId="{CF2FD89A-9D13-4F66-BF68-56320B30020B}" dt="2024-07-01T13:55:33.534" v="703" actId="6549"/>
        <pc:sldMkLst>
          <pc:docMk/>
          <pc:sldMk cId="2832021949" sldId="256"/>
        </pc:sldMkLst>
        <pc:graphicFrameChg chg="mod modGraphic">
          <ac:chgData name="Karen Hambleton" userId="4ba7ec75-eb34-40af-af4a-b76349000f53" providerId="ADAL" clId="{CF2FD89A-9D13-4F66-BF68-56320B30020B}" dt="2024-07-01T13:53:57.386" v="631" actId="20577"/>
          <ac:graphicFrameMkLst>
            <pc:docMk/>
            <pc:sldMk cId="2832021949" sldId="256"/>
            <ac:graphicFrameMk id="4" creationId="{00000000-0000-0000-0000-000000000000}"/>
          </ac:graphicFrameMkLst>
        </pc:graphicFrameChg>
        <pc:graphicFrameChg chg="mod modGraphic">
          <ac:chgData name="Karen Hambleton" userId="4ba7ec75-eb34-40af-af4a-b76349000f53" providerId="ADAL" clId="{CF2FD89A-9D13-4F66-BF68-56320B30020B}" dt="2024-07-01T13:52:16.316" v="601" actId="20577"/>
          <ac:graphicFrameMkLst>
            <pc:docMk/>
            <pc:sldMk cId="2832021949" sldId="256"/>
            <ac:graphicFrameMk id="5" creationId="{00000000-0000-0000-0000-000000000000}"/>
          </ac:graphicFrameMkLst>
        </pc:graphicFrameChg>
        <pc:graphicFrameChg chg="mod modGraphic">
          <ac:chgData name="Karen Hambleton" userId="4ba7ec75-eb34-40af-af4a-b76349000f53" providerId="ADAL" clId="{CF2FD89A-9D13-4F66-BF68-56320B30020B}" dt="2024-07-01T13:50:04.585" v="360" actId="6549"/>
          <ac:graphicFrameMkLst>
            <pc:docMk/>
            <pc:sldMk cId="2832021949" sldId="256"/>
            <ac:graphicFrameMk id="6" creationId="{00000000-0000-0000-0000-000000000000}"/>
          </ac:graphicFrameMkLst>
        </pc:graphicFrameChg>
        <pc:graphicFrameChg chg="mod modGraphic">
          <ac:chgData name="Karen Hambleton" userId="4ba7ec75-eb34-40af-af4a-b76349000f53" providerId="ADAL" clId="{CF2FD89A-9D13-4F66-BF68-56320B30020B}" dt="2024-07-01T13:55:33.534" v="703" actId="6549"/>
          <ac:graphicFrameMkLst>
            <pc:docMk/>
            <pc:sldMk cId="2832021949" sldId="256"/>
            <ac:graphicFrameMk id="11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67462"/>
            <a:ext cx="6425724" cy="375991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72376"/>
            <a:ext cx="5669756" cy="2607442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7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85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92444"/>
            <a:ext cx="6520220" cy="4492401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227345"/>
            <a:ext cx="6520220" cy="236244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6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6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74990"/>
            <a:ext cx="6520220" cy="2087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47443"/>
            <a:ext cx="3198096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44914"/>
            <a:ext cx="3198096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47443"/>
            <a:ext cx="3213847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44914"/>
            <a:ext cx="3213847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7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8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54968"/>
            <a:ext cx="3827085" cy="7674832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7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54968"/>
            <a:ext cx="3827085" cy="7674832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9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80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74987"/>
            <a:ext cx="1630055" cy="9152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74987"/>
            <a:ext cx="4795669" cy="9152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7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74990"/>
            <a:ext cx="652022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74937"/>
            <a:ext cx="652022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10009783"/>
            <a:ext cx="2551390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5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6" y="370114"/>
            <a:ext cx="7010401" cy="10080172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88018" y="370114"/>
            <a:ext cx="61394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ranklin Gothic Demi Cond" panose="020B0706030402020204" pitchFamily="34" charset="0"/>
              </a:rPr>
              <a:t>Our School Development </a:t>
            </a:r>
          </a:p>
          <a:p>
            <a:r>
              <a:rPr lang="en-GB" sz="3200" dirty="0">
                <a:latin typeface="Franklin Gothic Demi Cond" panose="020B0706030402020204" pitchFamily="34" charset="0"/>
              </a:rPr>
              <a:t>Priorities for this year are: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721494"/>
              </p:ext>
            </p:extLst>
          </p:nvPr>
        </p:nvGraphicFramePr>
        <p:xfrm>
          <a:off x="370603" y="1398471"/>
          <a:ext cx="6791705" cy="23400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791705">
                  <a:extLst>
                    <a:ext uri="{9D8B030D-6E8A-4147-A177-3AD203B41FA5}">
                      <a16:colId xmlns:a16="http://schemas.microsoft.com/office/drawing/2014/main" val="2970791068"/>
                    </a:ext>
                  </a:extLst>
                </a:gridCol>
              </a:tblGrid>
              <a:tr h="424186">
                <a:tc>
                  <a:txBody>
                    <a:bodyPr/>
                    <a:lstStyle/>
                    <a:p>
                      <a:r>
                        <a:rPr lang="en-GB" sz="2400" dirty="0"/>
                        <a:t>Quality of Education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13815826"/>
                  </a:ext>
                </a:extLst>
              </a:tr>
              <a:tr h="658079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Continue to </a:t>
                      </a:r>
                      <a:r>
                        <a:rPr lang="en-GB" sz="1400" b="1" dirty="0"/>
                        <a:t>DEVELOP</a:t>
                      </a:r>
                      <a:r>
                        <a:rPr lang="en-GB" sz="1400" dirty="0"/>
                        <a:t> the use of technology effectively and innovatively</a:t>
                      </a:r>
                      <a:r>
                        <a:rPr lang="en-GB" sz="1400"/>
                        <a:t>, including </a:t>
                      </a:r>
                      <a:r>
                        <a:rPr lang="en-GB" sz="1400" dirty="0"/>
                        <a:t>to enhance assessment systems. </a:t>
                      </a:r>
                    </a:p>
                    <a:p>
                      <a:endParaRPr lang="en-GB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43148461"/>
                  </a:ext>
                </a:extLst>
              </a:tr>
              <a:tr h="480745">
                <a:tc>
                  <a:txBody>
                    <a:bodyPr/>
                    <a:lstStyle/>
                    <a:p>
                      <a:pPr marL="0" marR="0" lvl="0" indent="0" algn="just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IMPROVE</a:t>
                      </a:r>
                      <a:r>
                        <a:rPr lang="en-GB" sz="1400" dirty="0"/>
                        <a:t> the marking and feedback policy to reflect the use of digital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51686040"/>
                  </a:ext>
                </a:extLst>
              </a:tr>
              <a:tr h="551442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</a:t>
                      </a:r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art curriculum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566278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962761"/>
              </p:ext>
            </p:extLst>
          </p:nvPr>
        </p:nvGraphicFramePr>
        <p:xfrm>
          <a:off x="366424" y="3968556"/>
          <a:ext cx="6826826" cy="24993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13413">
                  <a:extLst>
                    <a:ext uri="{9D8B030D-6E8A-4147-A177-3AD203B41FA5}">
                      <a16:colId xmlns:a16="http://schemas.microsoft.com/office/drawing/2014/main" val="2550454100"/>
                    </a:ext>
                  </a:extLst>
                </a:gridCol>
                <a:gridCol w="3413413">
                  <a:extLst>
                    <a:ext uri="{9D8B030D-6E8A-4147-A177-3AD203B41FA5}">
                      <a16:colId xmlns:a16="http://schemas.microsoft.com/office/drawing/2014/main" val="3491596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What we will do…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you will do…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26772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In collaboration re-write and review the marking </a:t>
                      </a:r>
                      <a:r>
                        <a:rPr lang="en-GB" sz="1400"/>
                        <a:t>and feedback  </a:t>
                      </a:r>
                      <a:r>
                        <a:rPr lang="en-GB" sz="1400" dirty="0"/>
                        <a:t>policy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Support your child by ensuring they read daily and engage in writing opportunities at home.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63370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Continue to develop staff and pupils in the use of digital to enhance teaching and learning.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Encourage your child to engage in digital tools at home, where appropriate.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421790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Review the current art curriculum – content, knowledge, skills and quality.</a:t>
                      </a:r>
                    </a:p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Follow the advice given on termly reports as how to support your child.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360058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931509"/>
              </p:ext>
            </p:extLst>
          </p:nvPr>
        </p:nvGraphicFramePr>
        <p:xfrm>
          <a:off x="366424" y="6608084"/>
          <a:ext cx="6791705" cy="202228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791705">
                  <a:extLst>
                    <a:ext uri="{9D8B030D-6E8A-4147-A177-3AD203B41FA5}">
                      <a16:colId xmlns:a16="http://schemas.microsoft.com/office/drawing/2014/main" val="1606271630"/>
                    </a:ext>
                  </a:extLst>
                </a:gridCol>
              </a:tblGrid>
              <a:tr h="325342">
                <a:tc>
                  <a:txBody>
                    <a:bodyPr/>
                    <a:lstStyle/>
                    <a:p>
                      <a:r>
                        <a:rPr lang="en-GB" dirty="0"/>
                        <a:t>We know we will have been successful when…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920232459"/>
                  </a:ext>
                </a:extLst>
              </a:tr>
              <a:tr h="325342">
                <a:tc>
                  <a:txBody>
                    <a:bodyPr/>
                    <a:lstStyle/>
                    <a:p>
                      <a:r>
                        <a:rPr lang="en-GB" sz="1400" dirty="0"/>
                        <a:t>Policy is updated and is usable and effective in practice.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54967029"/>
                  </a:ext>
                </a:extLst>
              </a:tr>
              <a:tr h="454588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Pupils and staff use digital effectively to enhance T&amp;L and assessment and there is high engagement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art curriculum has been reviewed and amended reflecting stakeholder voice and our global citizenship curriculum. Evidence in sketchbooks demonstrates improved skills and knowledge.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287177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410089"/>
              </p:ext>
            </p:extLst>
          </p:nvPr>
        </p:nvGraphicFramePr>
        <p:xfrm>
          <a:off x="401546" y="8822333"/>
          <a:ext cx="6791704" cy="154645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97926">
                  <a:extLst>
                    <a:ext uri="{9D8B030D-6E8A-4147-A177-3AD203B41FA5}">
                      <a16:colId xmlns:a16="http://schemas.microsoft.com/office/drawing/2014/main" val="2999356556"/>
                    </a:ext>
                  </a:extLst>
                </a:gridCol>
                <a:gridCol w="1697926">
                  <a:extLst>
                    <a:ext uri="{9D8B030D-6E8A-4147-A177-3AD203B41FA5}">
                      <a16:colId xmlns:a16="http://schemas.microsoft.com/office/drawing/2014/main" val="2786541850"/>
                    </a:ext>
                  </a:extLst>
                </a:gridCol>
                <a:gridCol w="1697926">
                  <a:extLst>
                    <a:ext uri="{9D8B030D-6E8A-4147-A177-3AD203B41FA5}">
                      <a16:colId xmlns:a16="http://schemas.microsoft.com/office/drawing/2014/main" val="2787913453"/>
                    </a:ext>
                  </a:extLst>
                </a:gridCol>
                <a:gridCol w="1697926">
                  <a:extLst>
                    <a:ext uri="{9D8B030D-6E8A-4147-A177-3AD203B41FA5}">
                      <a16:colId xmlns:a16="http://schemas.microsoft.com/office/drawing/2014/main" val="4248202424"/>
                    </a:ext>
                  </a:extLst>
                </a:gridCol>
              </a:tblGrid>
              <a:tr h="437675">
                <a:tc gridSpan="4">
                  <a:txBody>
                    <a:bodyPr/>
                    <a:lstStyle/>
                    <a:p>
                      <a:r>
                        <a:rPr lang="en-GB" dirty="0"/>
                        <a:t>Which</a:t>
                      </a:r>
                      <a:r>
                        <a:rPr lang="en-GB" baseline="0" dirty="0"/>
                        <a:t> leaders will make this happen?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830840"/>
                  </a:ext>
                </a:extLst>
              </a:tr>
              <a:tr h="40533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Hambleton</a:t>
                      </a:r>
                      <a:endParaRPr lang="en-GB" baseline="0" dirty="0"/>
                    </a:p>
                    <a:p>
                      <a:pPr algn="ctr"/>
                      <a:r>
                        <a:rPr lang="en-GB" sz="1000" baseline="0" dirty="0"/>
                        <a:t>(</a:t>
                      </a:r>
                      <a:r>
                        <a:rPr lang="en-GB" sz="1000" baseline="0" dirty="0" err="1"/>
                        <a:t>Headteacher</a:t>
                      </a:r>
                      <a:r>
                        <a:rPr lang="en-GB" sz="1000" baseline="0" dirty="0"/>
                        <a:t>)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Hancock </a:t>
                      </a:r>
                      <a:r>
                        <a:rPr lang="en-GB" sz="1000" dirty="0"/>
                        <a:t>(Deputy Headteacher)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Molineux </a:t>
                      </a:r>
                    </a:p>
                    <a:p>
                      <a:pPr algn="ctr"/>
                      <a:r>
                        <a:rPr lang="en-GB" sz="1000" dirty="0"/>
                        <a:t>(Assistant Headteacher, Curriculum &amp; assessment)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Art Subject leader</a:t>
                      </a:r>
                    </a:p>
                    <a:p>
                      <a:pPr algn="ctr"/>
                      <a:endParaRPr lang="en-GB" sz="1100" dirty="0"/>
                    </a:p>
                    <a:p>
                      <a:pPr algn="ctr"/>
                      <a:endParaRPr lang="en-GB" sz="11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20769789"/>
                  </a:ext>
                </a:extLst>
              </a:tr>
              <a:tr h="485785">
                <a:tc>
                  <a:txBody>
                    <a:bodyPr/>
                    <a:lstStyle/>
                    <a:p>
                      <a:pPr algn="ctr"/>
                      <a:r>
                        <a:rPr lang="en-GB" sz="1490" dirty="0"/>
                        <a:t>Mr Wilkins</a:t>
                      </a:r>
                      <a:endParaRPr lang="en-GB" sz="1490" baseline="0" dirty="0"/>
                    </a:p>
                    <a:p>
                      <a:pPr algn="ctr"/>
                      <a:r>
                        <a:rPr lang="en-GB" sz="1000" baseline="0" dirty="0"/>
                        <a:t>(Digital Lead)</a:t>
                      </a:r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Mrs Wilkins</a:t>
                      </a:r>
                    </a:p>
                    <a:p>
                      <a:pPr algn="ctr"/>
                      <a:r>
                        <a:rPr lang="en-GB" sz="1200" dirty="0"/>
                        <a:t>(KS1 digital lead)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Johnson</a:t>
                      </a:r>
                    </a:p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(Chair of  Governors)</a:t>
                      </a:r>
                      <a:endParaRPr lang="en-GB" sz="1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9933330"/>
                  </a:ext>
                </a:extLst>
              </a:tr>
            </a:tbl>
          </a:graphicData>
        </a:graphic>
      </p:graphicFrame>
      <p:pic>
        <p:nvPicPr>
          <p:cNvPr id="15" name="Picture 14" descr="LPSlogo_landscape_Col">
            <a:extLst>
              <a:ext uri="{FF2B5EF4-FFF2-40B4-BE49-F238E27FC236}">
                <a16:creationId xmlns:a16="http://schemas.microsoft.com/office/drawing/2014/main" id="{7B976DEA-552C-422A-9514-A6773A7DD9C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331" y="423282"/>
            <a:ext cx="1769797" cy="8869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02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3909</TotalTime>
  <Words>257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Demi Cond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Jones</dc:creator>
  <cp:lastModifiedBy>Karen Hambleton</cp:lastModifiedBy>
  <cp:revision>32</cp:revision>
  <cp:lastPrinted>2023-03-27T13:00:26Z</cp:lastPrinted>
  <dcterms:created xsi:type="dcterms:W3CDTF">2021-03-22T20:47:52Z</dcterms:created>
  <dcterms:modified xsi:type="dcterms:W3CDTF">2024-09-23T09:29:53Z</dcterms:modified>
</cp:coreProperties>
</file>