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Lst>
  <p:sldSz cx="6858000" cy="1008062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0FC98"/>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3166" autoAdjust="0"/>
    <p:restoredTop sz="94660"/>
  </p:normalViewPr>
  <p:slideViewPr>
    <p:cSldViewPr snapToGrid="0">
      <p:cViewPr varScale="1">
        <p:scale>
          <a:sx n="50" d="100"/>
          <a:sy n="50" d="100"/>
        </p:scale>
        <p:origin x="164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49770"/>
            <a:ext cx="5829300" cy="3509551"/>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94662"/>
            <a:ext cx="5143500" cy="2433817"/>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0AEFB4-B849-4B59-9F7B-F5E02A638355}" type="datetimeFigureOut">
              <a:rPr lang="en-GB" smtClean="0"/>
              <a:t>20/12/2022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8CCC4E-AD8A-40E3-A8A3-B9BA6FE9D59F}" type="slidenum">
              <a:rPr lang="en-GB" smtClean="0"/>
              <a:t>‹#›</a:t>
            </a:fld>
            <a:endParaRPr lang="en-GB"/>
          </a:p>
        </p:txBody>
      </p:sp>
    </p:spTree>
    <p:extLst>
      <p:ext uri="{BB962C8B-B14F-4D97-AF65-F5344CB8AC3E}">
        <p14:creationId xmlns:p14="http://schemas.microsoft.com/office/powerpoint/2010/main" val="3101943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0AEFB4-B849-4B59-9F7B-F5E02A638355}" type="datetimeFigureOut">
              <a:rPr lang="en-GB" smtClean="0"/>
              <a:t>20/12/2022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8CCC4E-AD8A-40E3-A8A3-B9BA6FE9D59F}" type="slidenum">
              <a:rPr lang="en-GB" smtClean="0"/>
              <a:t>‹#›</a:t>
            </a:fld>
            <a:endParaRPr lang="en-GB"/>
          </a:p>
        </p:txBody>
      </p:sp>
    </p:spTree>
    <p:extLst>
      <p:ext uri="{BB962C8B-B14F-4D97-AF65-F5344CB8AC3E}">
        <p14:creationId xmlns:p14="http://schemas.microsoft.com/office/powerpoint/2010/main" val="37317307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513159"/>
            <a:ext cx="5915025" cy="419325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746088"/>
            <a:ext cx="5915025" cy="2205136"/>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0AEFB4-B849-4B59-9F7B-F5E02A638355}" type="datetimeFigureOut">
              <a:rPr lang="en-GB" smtClean="0"/>
              <a:t>20/12/2022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8CCC4E-AD8A-40E3-A8A3-B9BA6FE9D59F}" type="slidenum">
              <a:rPr lang="en-GB" smtClean="0"/>
              <a:t>‹#›</a:t>
            </a:fld>
            <a:endParaRPr lang="en-GB"/>
          </a:p>
        </p:txBody>
      </p:sp>
    </p:spTree>
    <p:extLst>
      <p:ext uri="{BB962C8B-B14F-4D97-AF65-F5344CB8AC3E}">
        <p14:creationId xmlns:p14="http://schemas.microsoft.com/office/powerpoint/2010/main" val="1461783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83500"/>
            <a:ext cx="2914650" cy="639606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83500"/>
            <a:ext cx="2914650" cy="639606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0AEFB4-B849-4B59-9F7B-F5E02A638355}" type="datetimeFigureOut">
              <a:rPr lang="en-GB" smtClean="0"/>
              <a:t>20/12/2022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8CCC4E-AD8A-40E3-A8A3-B9BA6FE9D59F}" type="slidenum">
              <a:rPr lang="en-GB" smtClean="0"/>
              <a:t>‹#›</a:t>
            </a:fld>
            <a:endParaRPr lang="en-GB"/>
          </a:p>
        </p:txBody>
      </p:sp>
    </p:spTree>
    <p:extLst>
      <p:ext uri="{BB962C8B-B14F-4D97-AF65-F5344CB8AC3E}">
        <p14:creationId xmlns:p14="http://schemas.microsoft.com/office/powerpoint/2010/main" val="1631060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36702"/>
            <a:ext cx="5915025" cy="1948455"/>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71154"/>
            <a:ext cx="2901255" cy="121107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82228"/>
            <a:ext cx="2901255" cy="541600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71154"/>
            <a:ext cx="2915543" cy="121107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82228"/>
            <a:ext cx="2915543" cy="541600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0AEFB4-B849-4B59-9F7B-F5E02A638355}" type="datetimeFigureOut">
              <a:rPr lang="en-GB" smtClean="0"/>
              <a:t>20/12/2022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8CCC4E-AD8A-40E3-A8A3-B9BA6FE9D59F}" type="slidenum">
              <a:rPr lang="en-GB" smtClean="0"/>
              <a:t>‹#›</a:t>
            </a:fld>
            <a:endParaRPr lang="en-GB"/>
          </a:p>
        </p:txBody>
      </p:sp>
    </p:spTree>
    <p:extLst>
      <p:ext uri="{BB962C8B-B14F-4D97-AF65-F5344CB8AC3E}">
        <p14:creationId xmlns:p14="http://schemas.microsoft.com/office/powerpoint/2010/main" val="147712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0AEFB4-B849-4B59-9F7B-F5E02A638355}" type="datetimeFigureOut">
              <a:rPr lang="en-GB" smtClean="0"/>
              <a:t>20/12/2022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8CCC4E-AD8A-40E3-A8A3-B9BA6FE9D59F}" type="slidenum">
              <a:rPr lang="en-GB" smtClean="0"/>
              <a:t>‹#›</a:t>
            </a:fld>
            <a:endParaRPr lang="en-GB"/>
          </a:p>
        </p:txBody>
      </p:sp>
    </p:spTree>
    <p:extLst>
      <p:ext uri="{BB962C8B-B14F-4D97-AF65-F5344CB8AC3E}">
        <p14:creationId xmlns:p14="http://schemas.microsoft.com/office/powerpoint/2010/main" val="2648785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0AEFB4-B849-4B59-9F7B-F5E02A638355}" type="datetimeFigureOut">
              <a:rPr lang="en-GB" smtClean="0"/>
              <a:t>20/12/2022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8CCC4E-AD8A-40E3-A8A3-B9BA6FE9D59F}" type="slidenum">
              <a:rPr lang="en-GB" smtClean="0"/>
              <a:t>‹#›</a:t>
            </a:fld>
            <a:endParaRPr lang="en-GB"/>
          </a:p>
        </p:txBody>
      </p:sp>
    </p:spTree>
    <p:extLst>
      <p:ext uri="{BB962C8B-B14F-4D97-AF65-F5344CB8AC3E}">
        <p14:creationId xmlns:p14="http://schemas.microsoft.com/office/powerpoint/2010/main" val="32052243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72042"/>
            <a:ext cx="2211884" cy="2352146"/>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51426"/>
            <a:ext cx="3471863" cy="716377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3024188"/>
            <a:ext cx="2211884" cy="560268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A0AEFB4-B849-4B59-9F7B-F5E02A638355}" type="datetimeFigureOut">
              <a:rPr lang="en-GB" smtClean="0"/>
              <a:t>20/12/2022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8CCC4E-AD8A-40E3-A8A3-B9BA6FE9D59F}" type="slidenum">
              <a:rPr lang="en-GB" smtClean="0"/>
              <a:t>‹#›</a:t>
            </a:fld>
            <a:endParaRPr lang="en-GB"/>
          </a:p>
        </p:txBody>
      </p:sp>
    </p:spTree>
    <p:extLst>
      <p:ext uri="{BB962C8B-B14F-4D97-AF65-F5344CB8AC3E}">
        <p14:creationId xmlns:p14="http://schemas.microsoft.com/office/powerpoint/2010/main" val="3199977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72042"/>
            <a:ext cx="2211884" cy="2352146"/>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51426"/>
            <a:ext cx="3471863" cy="716377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3024188"/>
            <a:ext cx="2211884" cy="560268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A0AEFB4-B849-4B59-9F7B-F5E02A638355}" type="datetimeFigureOut">
              <a:rPr lang="en-GB" smtClean="0"/>
              <a:t>20/12/2022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8CCC4E-AD8A-40E3-A8A3-B9BA6FE9D59F}" type="slidenum">
              <a:rPr lang="en-GB" smtClean="0"/>
              <a:t>‹#›</a:t>
            </a:fld>
            <a:endParaRPr lang="en-GB"/>
          </a:p>
        </p:txBody>
      </p:sp>
    </p:spTree>
    <p:extLst>
      <p:ext uri="{BB962C8B-B14F-4D97-AF65-F5344CB8AC3E}">
        <p14:creationId xmlns:p14="http://schemas.microsoft.com/office/powerpoint/2010/main" val="3742527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0AEFB4-B849-4B59-9F7B-F5E02A638355}" type="datetimeFigureOut">
              <a:rPr lang="en-GB" smtClean="0"/>
              <a:t>20/12/2022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8CCC4E-AD8A-40E3-A8A3-B9BA6FE9D59F}" type="slidenum">
              <a:rPr lang="en-GB" smtClean="0"/>
              <a:t>‹#›</a:t>
            </a:fld>
            <a:endParaRPr lang="en-GB"/>
          </a:p>
        </p:txBody>
      </p:sp>
    </p:spTree>
    <p:extLst>
      <p:ext uri="{BB962C8B-B14F-4D97-AF65-F5344CB8AC3E}">
        <p14:creationId xmlns:p14="http://schemas.microsoft.com/office/powerpoint/2010/main" val="2216523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36700"/>
            <a:ext cx="1478756" cy="854286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36700"/>
            <a:ext cx="4350544" cy="854286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0AEFB4-B849-4B59-9F7B-F5E02A638355}" type="datetimeFigureOut">
              <a:rPr lang="en-GB" smtClean="0"/>
              <a:t>20/12/2022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8CCC4E-AD8A-40E3-A8A3-B9BA6FE9D59F}" type="slidenum">
              <a:rPr lang="en-GB" smtClean="0"/>
              <a:t>‹#›</a:t>
            </a:fld>
            <a:endParaRPr lang="en-GB"/>
          </a:p>
        </p:txBody>
      </p:sp>
    </p:spTree>
    <p:extLst>
      <p:ext uri="{BB962C8B-B14F-4D97-AF65-F5344CB8AC3E}">
        <p14:creationId xmlns:p14="http://schemas.microsoft.com/office/powerpoint/2010/main" val="18039898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36702"/>
            <a:ext cx="5915025" cy="194845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83500"/>
            <a:ext cx="5915025" cy="639606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343248"/>
            <a:ext cx="1543050" cy="536700"/>
          </a:xfrm>
          <a:prstGeom prst="rect">
            <a:avLst/>
          </a:prstGeom>
        </p:spPr>
        <p:txBody>
          <a:bodyPr vert="horz" lIns="91440" tIns="45720" rIns="91440" bIns="45720" rtlCol="0" anchor="ctr"/>
          <a:lstStyle>
            <a:lvl1pPr algn="l">
              <a:defRPr sz="900">
                <a:solidFill>
                  <a:schemeClr val="tx1">
                    <a:tint val="75000"/>
                  </a:schemeClr>
                </a:solidFill>
              </a:defRPr>
            </a:lvl1pPr>
          </a:lstStyle>
          <a:p>
            <a:fld id="{7A0AEFB4-B849-4B59-9F7B-F5E02A638355}" type="datetimeFigureOut">
              <a:rPr lang="en-GB" smtClean="0"/>
              <a:t>20/12/2022</a:t>
            </a:fld>
            <a:endParaRPr lang="en-GB"/>
          </a:p>
        </p:txBody>
      </p:sp>
      <p:sp>
        <p:nvSpPr>
          <p:cNvPr id="5" name="Footer Placeholder 4"/>
          <p:cNvSpPr>
            <a:spLocks noGrp="1"/>
          </p:cNvSpPr>
          <p:nvPr>
            <p:ph type="ftr" sz="quarter" idx="3"/>
          </p:nvPr>
        </p:nvSpPr>
        <p:spPr>
          <a:xfrm>
            <a:off x="2271713" y="9343248"/>
            <a:ext cx="2314575" cy="536700"/>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343248"/>
            <a:ext cx="1543050" cy="536700"/>
          </a:xfrm>
          <a:prstGeom prst="rect">
            <a:avLst/>
          </a:prstGeom>
        </p:spPr>
        <p:txBody>
          <a:bodyPr vert="horz" lIns="91440" tIns="45720" rIns="91440" bIns="45720" rtlCol="0" anchor="ctr"/>
          <a:lstStyle>
            <a:lvl1pPr algn="r">
              <a:defRPr sz="900">
                <a:solidFill>
                  <a:schemeClr val="tx1">
                    <a:tint val="75000"/>
                  </a:schemeClr>
                </a:solidFill>
              </a:defRPr>
            </a:lvl1pPr>
          </a:lstStyle>
          <a:p>
            <a:fld id="{1D8CCC4E-AD8A-40E3-A8A3-B9BA6FE9D59F}" type="slidenum">
              <a:rPr lang="en-GB" smtClean="0"/>
              <a:t>‹#›</a:t>
            </a:fld>
            <a:endParaRPr lang="en-GB"/>
          </a:p>
        </p:txBody>
      </p:sp>
    </p:spTree>
    <p:extLst>
      <p:ext uri="{BB962C8B-B14F-4D97-AF65-F5344CB8AC3E}">
        <p14:creationId xmlns:p14="http://schemas.microsoft.com/office/powerpoint/2010/main" val="6215252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s://www.pngall.com/community-png/download/24460" TargetMode="External"/><Relationship Id="rId7" Type="http://schemas.openxmlformats.org/officeDocument/2006/relationships/hyperlink" Target="https://www.thebluediamondgallery.com/wooden-tile/c/care.html"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jpg"/><Relationship Id="rId5" Type="http://schemas.openxmlformats.org/officeDocument/2006/relationships/hyperlink" Target="https://www.thebluediamondgallery.com/wooden-tile/c/community.html" TargetMode="External"/><Relationship Id="rId4" Type="http://schemas.openxmlformats.org/officeDocument/2006/relationships/image" Target="../media/image2.jpg"/><Relationship Id="rId9" Type="http://schemas.openxmlformats.org/officeDocument/2006/relationships/hyperlink" Target="https://www.rawpixel.com/image/1232681/holly-leaves-with-berri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6000"/>
            <a:lum/>
            <a:extLst>
              <a:ext uri="{837473B0-CC2E-450A-ABE3-18F120FF3D39}">
                <a1611:picAttrSrcUrl xmlns:a1611="http://schemas.microsoft.com/office/drawing/2016/11/main" r:id="rId3"/>
              </a:ext>
            </a:extLst>
          </a:blip>
          <a:srcRect/>
          <a:stretch>
            <a:fillRect l="-83000" r="-83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E6058DD-4756-4236-B1CF-04B35049CD0E}"/>
              </a:ext>
            </a:extLst>
          </p:cNvPr>
          <p:cNvSpPr txBox="1"/>
          <p:nvPr/>
        </p:nvSpPr>
        <p:spPr>
          <a:xfrm>
            <a:off x="57910" y="0"/>
            <a:ext cx="6742180" cy="523220"/>
          </a:xfrm>
          <a:prstGeom prst="rect">
            <a:avLst/>
          </a:prstGeom>
          <a:solidFill>
            <a:srgbClr val="B0FC98"/>
          </a:solidFill>
          <a:ln w="57150">
            <a:solidFill>
              <a:srgbClr val="C00000"/>
            </a:solidFill>
            <a:prstDash val="lgDashDotDot"/>
          </a:ln>
        </p:spPr>
        <p:txBody>
          <a:bodyPr wrap="square" rtlCol="0">
            <a:spAutoFit/>
          </a:bodyPr>
          <a:lstStyle/>
          <a:p>
            <a:pPr algn="ctr"/>
            <a:r>
              <a:rPr lang="en-GB" sz="2800" b="1" dirty="0">
                <a:solidFill>
                  <a:srgbClr val="C00000"/>
                </a:solidFill>
                <a:effectLst>
                  <a:outerShdw blurRad="38100" dist="38100" dir="2700000" algn="tl">
                    <a:srgbClr val="000000">
                      <a:alpha val="43137"/>
                    </a:srgbClr>
                  </a:outerShdw>
                </a:effectLst>
              </a:rPr>
              <a:t>CARING FOR THE COMMUNITY CHALLENGE!</a:t>
            </a:r>
          </a:p>
        </p:txBody>
      </p:sp>
      <p:sp>
        <p:nvSpPr>
          <p:cNvPr id="5" name="TextBox 4">
            <a:extLst>
              <a:ext uri="{FF2B5EF4-FFF2-40B4-BE49-F238E27FC236}">
                <a16:creationId xmlns:a16="http://schemas.microsoft.com/office/drawing/2014/main" id="{9E267730-1069-4AF4-8C7C-A12F66C54750}"/>
              </a:ext>
            </a:extLst>
          </p:cNvPr>
          <p:cNvSpPr txBox="1"/>
          <p:nvPr/>
        </p:nvSpPr>
        <p:spPr>
          <a:xfrm>
            <a:off x="92455" y="764311"/>
            <a:ext cx="6673090" cy="9079409"/>
          </a:xfrm>
          <a:prstGeom prst="rect">
            <a:avLst/>
          </a:prstGeom>
          <a:noFill/>
          <a:ln w="57150">
            <a:solidFill>
              <a:srgbClr val="C00000"/>
            </a:solidFill>
          </a:ln>
        </p:spPr>
        <p:txBody>
          <a:bodyPr wrap="square" rtlCol="0">
            <a:spAutoFit/>
          </a:bodyPr>
          <a:lstStyle/>
          <a:p>
            <a:r>
              <a:rPr lang="en-GB" b="1" dirty="0">
                <a:latin typeface="Bradley Hand ITC" panose="03070402050302030203" pitchFamily="66" charset="0"/>
              </a:rPr>
              <a:t>Hi children (and grown ups!)</a:t>
            </a:r>
          </a:p>
          <a:p>
            <a:endParaRPr lang="en-GB" b="1" dirty="0">
              <a:latin typeface="Bradley Hand ITC" panose="03070402050302030203" pitchFamily="66" charset="0"/>
            </a:endParaRPr>
          </a:p>
          <a:p>
            <a:r>
              <a:rPr lang="en-GB" b="1" dirty="0">
                <a:latin typeface="Bradley Hand ITC" panose="03070402050302030203" pitchFamily="66" charset="0"/>
              </a:rPr>
              <a:t>This holiday challenge is one of my favourites….and I hope you understand why and join in! </a:t>
            </a:r>
          </a:p>
          <a:p>
            <a:endParaRPr lang="en-GB" b="1" dirty="0">
              <a:latin typeface="Bradley Hand ITC" panose="03070402050302030203" pitchFamily="66" charset="0"/>
            </a:endParaRPr>
          </a:p>
          <a:p>
            <a:r>
              <a:rPr lang="en-GB" b="1" dirty="0">
                <a:latin typeface="Bradley Hand ITC" panose="03070402050302030203" pitchFamily="66" charset="0"/>
              </a:rPr>
              <a:t>At Lawn we demonstrate our values in lots of different ways and understand the importance of being a good citizen. So, we challenge you……</a:t>
            </a:r>
          </a:p>
          <a:p>
            <a:pPr algn="ctr"/>
            <a:endParaRPr lang="en-GB" sz="2000" b="1" dirty="0">
              <a:solidFill>
                <a:srgbClr val="C00000"/>
              </a:solidFill>
              <a:latin typeface="Comic Sans MS" panose="030F0702030302020204" pitchFamily="66" charset="0"/>
            </a:endParaRPr>
          </a:p>
          <a:p>
            <a:pPr algn="ctr"/>
            <a:r>
              <a:rPr lang="en-GB" sz="2000" b="1" dirty="0">
                <a:solidFill>
                  <a:srgbClr val="C00000"/>
                </a:solidFill>
                <a:latin typeface="Comic Sans MS" panose="030F0702030302020204" pitchFamily="66" charset="0"/>
              </a:rPr>
              <a:t>DO SOMETHING CARING, CONSIDERATE AND THOUGHTFUL WITHIN OUR COMMUNITY.</a:t>
            </a:r>
          </a:p>
          <a:p>
            <a:pPr algn="ctr"/>
            <a:endParaRPr lang="en-GB" sz="2000" b="1" dirty="0">
              <a:solidFill>
                <a:srgbClr val="C00000"/>
              </a:solidFill>
              <a:latin typeface="Comic Sans MS" panose="030F0702030302020204" pitchFamily="66" charset="0"/>
            </a:endParaRPr>
          </a:p>
          <a:p>
            <a:pPr algn="just"/>
            <a:r>
              <a:rPr lang="en-GB" sz="2000" b="1" dirty="0">
                <a:latin typeface="Bradley Hand ITC" panose="03070402050302030203" pitchFamily="66" charset="0"/>
              </a:rPr>
              <a:t>It could be…</a:t>
            </a:r>
          </a:p>
          <a:p>
            <a:pPr marL="342900" indent="-342900" algn="just">
              <a:buFont typeface="Arial" panose="020B0604020202020204" pitchFamily="34" charset="0"/>
              <a:buChar char="•"/>
            </a:pPr>
            <a:r>
              <a:rPr lang="en-GB" sz="2000" b="1" dirty="0">
                <a:solidFill>
                  <a:srgbClr val="C00000"/>
                </a:solidFill>
                <a:latin typeface="Bradley Hand ITC" panose="03070402050302030203" pitchFamily="66" charset="0"/>
              </a:rPr>
              <a:t>Sending a home-made Christmas card to a care home</a:t>
            </a:r>
          </a:p>
          <a:p>
            <a:pPr marL="342900" indent="-342900" algn="just">
              <a:buFont typeface="Arial" panose="020B0604020202020204" pitchFamily="34" charset="0"/>
              <a:buChar char="•"/>
            </a:pPr>
            <a:r>
              <a:rPr lang="en-GB" sz="2000" b="1" dirty="0">
                <a:solidFill>
                  <a:srgbClr val="C00000"/>
                </a:solidFill>
                <a:latin typeface="Bradley Hand ITC" panose="03070402050302030203" pitchFamily="66" charset="0"/>
              </a:rPr>
              <a:t>Baking a cake for an elderly neighbour</a:t>
            </a:r>
          </a:p>
          <a:p>
            <a:pPr marL="342900" indent="-342900" algn="just">
              <a:buFont typeface="Arial" panose="020B0604020202020204" pitchFamily="34" charset="0"/>
              <a:buChar char="•"/>
            </a:pPr>
            <a:r>
              <a:rPr lang="en-GB" sz="2000" b="1" dirty="0">
                <a:solidFill>
                  <a:srgbClr val="C00000"/>
                </a:solidFill>
                <a:latin typeface="Bradley Hand ITC" panose="03070402050302030203" pitchFamily="66" charset="0"/>
              </a:rPr>
              <a:t>Sending home-made decorations to a local hospital</a:t>
            </a:r>
          </a:p>
          <a:p>
            <a:pPr marL="342900" indent="-342900" algn="just">
              <a:buFont typeface="Arial" panose="020B0604020202020204" pitchFamily="34" charset="0"/>
              <a:buChar char="•"/>
            </a:pPr>
            <a:r>
              <a:rPr lang="en-GB" sz="2000" b="1" dirty="0">
                <a:solidFill>
                  <a:srgbClr val="C00000"/>
                </a:solidFill>
                <a:latin typeface="Bradley Hand ITC" panose="03070402050302030203" pitchFamily="66" charset="0"/>
              </a:rPr>
              <a:t>Helping at a charity event</a:t>
            </a:r>
          </a:p>
          <a:p>
            <a:pPr marL="342900" indent="-342900" algn="just">
              <a:buFont typeface="Arial" panose="020B0604020202020204" pitchFamily="34" charset="0"/>
              <a:buChar char="•"/>
            </a:pPr>
            <a:r>
              <a:rPr lang="en-GB" sz="2000" b="1" dirty="0">
                <a:solidFill>
                  <a:srgbClr val="C00000"/>
                </a:solidFill>
                <a:latin typeface="Bradley Hand ITC" panose="03070402050302030203" pitchFamily="66" charset="0"/>
              </a:rPr>
              <a:t>Doing the shopping for someone who can’t</a:t>
            </a:r>
          </a:p>
          <a:p>
            <a:pPr marL="342900" indent="-342900" algn="just">
              <a:buFont typeface="Arial" panose="020B0604020202020204" pitchFamily="34" charset="0"/>
              <a:buChar char="•"/>
            </a:pPr>
            <a:r>
              <a:rPr lang="en-GB" sz="2000" b="1" dirty="0">
                <a:solidFill>
                  <a:srgbClr val="C00000"/>
                </a:solidFill>
                <a:latin typeface="Bradley Hand ITC" panose="03070402050302030203" pitchFamily="66" charset="0"/>
              </a:rPr>
              <a:t>Donating your old toys to charity after Christmas</a:t>
            </a:r>
          </a:p>
          <a:p>
            <a:pPr marL="342900" indent="-342900" algn="just">
              <a:buFont typeface="Arial" panose="020B0604020202020204" pitchFamily="34" charset="0"/>
              <a:buChar char="•"/>
            </a:pPr>
            <a:r>
              <a:rPr lang="en-GB" sz="2000" b="1" dirty="0">
                <a:solidFill>
                  <a:srgbClr val="C00000"/>
                </a:solidFill>
                <a:latin typeface="Bradley Hand ITC" panose="03070402050302030203" pitchFamily="66" charset="0"/>
              </a:rPr>
              <a:t>Carol Singing</a:t>
            </a:r>
          </a:p>
          <a:p>
            <a:pPr algn="just"/>
            <a:r>
              <a:rPr lang="en-GB" sz="2000" b="1" dirty="0">
                <a:latin typeface="Bradley Hand ITC" panose="03070402050302030203" pitchFamily="66" charset="0"/>
              </a:rPr>
              <a:t> </a:t>
            </a:r>
          </a:p>
          <a:p>
            <a:pPr algn="just"/>
            <a:r>
              <a:rPr lang="en-GB" sz="2000" b="1" dirty="0">
                <a:latin typeface="Bradley Hand ITC" panose="03070402050302030203" pitchFamily="66" charset="0"/>
              </a:rPr>
              <a:t>I know you will have lots of fantastic ideas…. The small things care big gifts. Just remember to always check with your adult at home and ask for help if you need it. </a:t>
            </a:r>
          </a:p>
          <a:p>
            <a:pPr algn="just"/>
            <a:endParaRPr lang="en-GB" sz="2000" b="1" dirty="0">
              <a:latin typeface="Bradley Hand ITC" panose="03070402050302030203" pitchFamily="66" charset="0"/>
            </a:endParaRPr>
          </a:p>
          <a:p>
            <a:pPr algn="just"/>
            <a:r>
              <a:rPr lang="en-GB" sz="2000" b="1" dirty="0">
                <a:latin typeface="Bradley Hand ITC" panose="03070402050302030203" pitchFamily="66" charset="0"/>
              </a:rPr>
              <a:t>All those who send in a picture to me on do-jo will receive a badge for their tie.</a:t>
            </a:r>
          </a:p>
          <a:p>
            <a:pPr algn="just"/>
            <a:endParaRPr lang="en-GB" sz="2000" b="1" dirty="0">
              <a:solidFill>
                <a:srgbClr val="C00000"/>
              </a:solidFill>
              <a:latin typeface="Bradley Hand ITC" panose="03070402050302030203" pitchFamily="66" charset="0"/>
            </a:endParaRPr>
          </a:p>
          <a:p>
            <a:pPr algn="just"/>
            <a:r>
              <a:rPr lang="en-GB" sz="2000" b="1" dirty="0">
                <a:solidFill>
                  <a:srgbClr val="C00000"/>
                </a:solidFill>
                <a:latin typeface="Bradley Hand ITC" panose="03070402050302030203" pitchFamily="66" charset="0"/>
              </a:rPr>
              <a:t>Have fun, and let’s make a difference!</a:t>
            </a:r>
          </a:p>
          <a:p>
            <a:pPr algn="just"/>
            <a:r>
              <a:rPr lang="en-GB" sz="2000" b="1" dirty="0">
                <a:latin typeface="Bradley Hand ITC" panose="03070402050302030203" pitchFamily="66" charset="0"/>
              </a:rPr>
              <a:t>Mrs Hambleton   </a:t>
            </a:r>
            <a:r>
              <a:rPr lang="en-GB" sz="2000" b="1" dirty="0">
                <a:highlight>
                  <a:srgbClr val="00FF00"/>
                </a:highlight>
                <a:latin typeface="Bradley Hand ITC" panose="03070402050302030203" pitchFamily="66" charset="0"/>
              </a:rPr>
              <a:t>#empathy #responsibility #respect</a:t>
            </a:r>
          </a:p>
        </p:txBody>
      </p:sp>
      <p:pic>
        <p:nvPicPr>
          <p:cNvPr id="12" name="Picture 11">
            <a:extLst>
              <a:ext uri="{FF2B5EF4-FFF2-40B4-BE49-F238E27FC236}">
                <a16:creationId xmlns:a16="http://schemas.microsoft.com/office/drawing/2014/main" id="{63613B69-A058-429E-8278-B15FAAB16EDE}"/>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498340" y="8514626"/>
            <a:ext cx="1231899" cy="821266"/>
          </a:xfrm>
          <a:prstGeom prst="rect">
            <a:avLst/>
          </a:prstGeom>
        </p:spPr>
      </p:pic>
      <p:pic>
        <p:nvPicPr>
          <p:cNvPr id="15" name="Picture 14">
            <a:extLst>
              <a:ext uri="{FF2B5EF4-FFF2-40B4-BE49-F238E27FC236}">
                <a16:creationId xmlns:a16="http://schemas.microsoft.com/office/drawing/2014/main" id="{D8A7E628-B7F5-45E0-B5BE-586E47D5C971}"/>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4231135" y="8514626"/>
            <a:ext cx="1231899" cy="821266"/>
          </a:xfrm>
          <a:prstGeom prst="rect">
            <a:avLst/>
          </a:prstGeom>
        </p:spPr>
      </p:pic>
      <p:pic>
        <p:nvPicPr>
          <p:cNvPr id="18" name="Picture 17">
            <a:extLst>
              <a:ext uri="{FF2B5EF4-FFF2-40B4-BE49-F238E27FC236}">
                <a16:creationId xmlns:a16="http://schemas.microsoft.com/office/drawing/2014/main" id="{C87BE72E-B151-40BD-A15E-664D966D6D1E}"/>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5525261" y="2343462"/>
            <a:ext cx="1332739" cy="1172810"/>
          </a:xfrm>
          <a:prstGeom prst="rect">
            <a:avLst/>
          </a:prstGeom>
        </p:spPr>
      </p:pic>
    </p:spTree>
    <p:extLst>
      <p:ext uri="{BB962C8B-B14F-4D97-AF65-F5344CB8AC3E}">
        <p14:creationId xmlns:p14="http://schemas.microsoft.com/office/powerpoint/2010/main" val="30823180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2362</TotalTime>
  <Words>192</Words>
  <Application>Microsoft Office PowerPoint</Application>
  <PresentationFormat>Custom</PresentationFormat>
  <Paragraphs>24</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Bradley Hand ITC</vt:lpstr>
      <vt:lpstr>Calibri</vt:lpstr>
      <vt:lpstr>Calibri Light</vt:lpstr>
      <vt:lpstr>Comic Sans MS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KHambleton</dc:creator>
  <cp:lastModifiedBy>KHambleton</cp:lastModifiedBy>
  <cp:revision>35</cp:revision>
  <dcterms:created xsi:type="dcterms:W3CDTF">2020-10-23T11:17:12Z</dcterms:created>
  <dcterms:modified xsi:type="dcterms:W3CDTF">2022-12-21T09:22:54Z</dcterms:modified>
</cp:coreProperties>
</file>