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7559675" cy="1079976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2" d="100"/>
          <a:sy n="42" d="100"/>
        </p:scale>
        <p:origin x="150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Hambleton" userId="4ba7ec75-eb34-40af-af4a-b76349000f53" providerId="ADAL" clId="{13B13D66-4800-4B01-8164-A483746E8A54}"/>
    <pc:docChg chg="modSld">
      <pc:chgData name="Karen Hambleton" userId="4ba7ec75-eb34-40af-af4a-b76349000f53" providerId="ADAL" clId="{13B13D66-4800-4B01-8164-A483746E8A54}" dt="2024-09-03T13:43:03.128" v="432" actId="1076"/>
      <pc:docMkLst>
        <pc:docMk/>
      </pc:docMkLst>
      <pc:sldChg chg="modSp mod">
        <pc:chgData name="Karen Hambleton" userId="4ba7ec75-eb34-40af-af4a-b76349000f53" providerId="ADAL" clId="{13B13D66-4800-4B01-8164-A483746E8A54}" dt="2024-09-03T13:43:03.128" v="432" actId="1076"/>
        <pc:sldMkLst>
          <pc:docMk/>
          <pc:sldMk cId="2832021949" sldId="256"/>
        </pc:sldMkLst>
        <pc:graphicFrameChg chg="modGraphic">
          <ac:chgData name="Karen Hambleton" userId="4ba7ec75-eb34-40af-af4a-b76349000f53" providerId="ADAL" clId="{13B13D66-4800-4B01-8164-A483746E8A54}" dt="2024-09-03T13:42:46.442" v="430" actId="20577"/>
          <ac:graphicFrameMkLst>
            <pc:docMk/>
            <pc:sldMk cId="2832021949" sldId="256"/>
            <ac:graphicFrameMk id="4" creationId="{00000000-0000-0000-0000-000000000000}"/>
          </ac:graphicFrameMkLst>
        </pc:graphicFrameChg>
        <pc:graphicFrameChg chg="modGraphic">
          <ac:chgData name="Karen Hambleton" userId="4ba7ec75-eb34-40af-af4a-b76349000f53" providerId="ADAL" clId="{13B13D66-4800-4B01-8164-A483746E8A54}" dt="2024-09-03T13:42:14.654" v="399" actId="20577"/>
          <ac:graphicFrameMkLst>
            <pc:docMk/>
            <pc:sldMk cId="2832021949" sldId="256"/>
            <ac:graphicFrameMk id="5" creationId="{00000000-0000-0000-0000-000000000000}"/>
          </ac:graphicFrameMkLst>
        </pc:graphicFrameChg>
        <pc:graphicFrameChg chg="mod modGraphic">
          <ac:chgData name="Karen Hambleton" userId="4ba7ec75-eb34-40af-af4a-b76349000f53" providerId="ADAL" clId="{13B13D66-4800-4B01-8164-A483746E8A54}" dt="2024-09-03T13:43:03.128" v="432" actId="1076"/>
          <ac:graphicFrameMkLst>
            <pc:docMk/>
            <pc:sldMk cId="2832021949" sldId="256"/>
            <ac:graphicFrameMk id="6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67462"/>
            <a:ext cx="6425724" cy="3759917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72376"/>
            <a:ext cx="5669756" cy="2607442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37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085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92444"/>
            <a:ext cx="6520220" cy="4492401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227345"/>
            <a:ext cx="6520220" cy="2362447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26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74937"/>
            <a:ext cx="3212862" cy="68523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74937"/>
            <a:ext cx="3212862" cy="68523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565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74990"/>
            <a:ext cx="6520220" cy="20874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47443"/>
            <a:ext cx="3198096" cy="129747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44914"/>
            <a:ext cx="3198096" cy="58023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47443"/>
            <a:ext cx="3213847" cy="129747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44914"/>
            <a:ext cx="3213847" cy="58023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57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53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85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9984"/>
            <a:ext cx="2438192" cy="2519945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54968"/>
            <a:ext cx="3827085" cy="7674832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39929"/>
            <a:ext cx="2438192" cy="6002369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72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9984"/>
            <a:ext cx="2438192" cy="2519945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54968"/>
            <a:ext cx="3827085" cy="7674832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39929"/>
            <a:ext cx="2438192" cy="6002369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9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808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74987"/>
            <a:ext cx="1630055" cy="9152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74987"/>
            <a:ext cx="4795669" cy="9152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575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74990"/>
            <a:ext cx="6520220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74937"/>
            <a:ext cx="6520220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10009783"/>
            <a:ext cx="170092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EC91B-C99D-489F-8654-828464C8C86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10009783"/>
            <a:ext cx="2551390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10009783"/>
            <a:ext cx="170092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65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1256" y="370114"/>
            <a:ext cx="7010401" cy="10080172"/>
          </a:xfrm>
          <a:prstGeom prst="rect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96957" y="427383"/>
            <a:ext cx="5989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Franklin Gothic Demi Cond" panose="020B0706030402020204" pitchFamily="34" charset="0"/>
              </a:rPr>
              <a:t>Our School Development Priorities for this year are: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575458"/>
              </p:ext>
            </p:extLst>
          </p:nvPr>
        </p:nvGraphicFramePr>
        <p:xfrm>
          <a:off x="378570" y="1731448"/>
          <a:ext cx="6763132" cy="2127767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6763132">
                  <a:extLst>
                    <a:ext uri="{9D8B030D-6E8A-4147-A177-3AD203B41FA5}">
                      <a16:colId xmlns:a16="http://schemas.microsoft.com/office/drawing/2014/main" val="2970791068"/>
                    </a:ext>
                  </a:extLst>
                </a:gridCol>
              </a:tblGrid>
              <a:tr h="559939">
                <a:tc>
                  <a:txBody>
                    <a:bodyPr/>
                    <a:lstStyle/>
                    <a:p>
                      <a:r>
                        <a:rPr lang="en-GB" sz="2400" dirty="0"/>
                        <a:t>Leadership &amp;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3815826"/>
                  </a:ext>
                </a:extLst>
              </a:tr>
              <a:tr h="783914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/>
                        <a:t>To </a:t>
                      </a:r>
                      <a:r>
                        <a:rPr lang="en-GB" sz="1600" b="1" dirty="0"/>
                        <a:t>DEVELOP</a:t>
                      </a:r>
                      <a:r>
                        <a:rPr lang="en-GB" sz="1600" dirty="0"/>
                        <a:t> leadership further, including new middle leaders and governor leadership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3148461"/>
                  </a:ext>
                </a:extLst>
              </a:tr>
              <a:tr h="783914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/>
                        <a:t>To </a:t>
                      </a:r>
                      <a:r>
                        <a:rPr lang="en-GB" sz="1600" b="1" dirty="0"/>
                        <a:t>ENGAGE </a:t>
                      </a:r>
                      <a:r>
                        <a:rPr lang="en-GB" sz="1600" b="0" dirty="0"/>
                        <a:t>staff in the training and mentoring of the next generation of educationists.</a:t>
                      </a:r>
                      <a:endParaRPr lang="en-GB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5168604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941905"/>
              </p:ext>
            </p:extLst>
          </p:nvPr>
        </p:nvGraphicFramePr>
        <p:xfrm>
          <a:off x="384889" y="3981184"/>
          <a:ext cx="6763132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1566">
                  <a:extLst>
                    <a:ext uri="{9D8B030D-6E8A-4147-A177-3AD203B41FA5}">
                      <a16:colId xmlns:a16="http://schemas.microsoft.com/office/drawing/2014/main" val="2550454100"/>
                    </a:ext>
                  </a:extLst>
                </a:gridCol>
                <a:gridCol w="3381566">
                  <a:extLst>
                    <a:ext uri="{9D8B030D-6E8A-4147-A177-3AD203B41FA5}">
                      <a16:colId xmlns:a16="http://schemas.microsoft.com/office/drawing/2014/main" val="3491596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What we will do…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What you will do…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6772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Provide mentor training to staff through the University of Derby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Consider taking up opportunities with the governing Body, Parent Forum and PTFA.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3370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Provide instructional coaching opportunities tailored to needs and wishes.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Provide feedback on what we are doing well and the ‘even better ifs’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21790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Provide NPQ and/or shadowing/coaching opportunities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Share your ideas and skills so to be fully involved in the direction of the school.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467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Governors will review, develop and action their own priorities for the year.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60058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569691"/>
              </p:ext>
            </p:extLst>
          </p:nvPr>
        </p:nvGraphicFramePr>
        <p:xfrm>
          <a:off x="378570" y="6531393"/>
          <a:ext cx="6763131" cy="219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3131">
                  <a:extLst>
                    <a:ext uri="{9D8B030D-6E8A-4147-A177-3AD203B41FA5}">
                      <a16:colId xmlns:a16="http://schemas.microsoft.com/office/drawing/2014/main" val="1606271630"/>
                    </a:ext>
                  </a:extLst>
                </a:gridCol>
              </a:tblGrid>
              <a:tr h="513432">
                <a:tc>
                  <a:txBody>
                    <a:bodyPr/>
                    <a:lstStyle/>
                    <a:p>
                      <a:r>
                        <a:rPr lang="en-GB" dirty="0"/>
                        <a:t>We know we will have been successful when…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0232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aseline="0" dirty="0"/>
                        <a:t>Students that are supported by Lawn become strong educationalists at whatever stage of their training and are ready to take the next step in their development.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Staff have successfully completed the NPQ. </a:t>
                      </a:r>
                    </a:p>
                    <a:p>
                      <a:r>
                        <a:rPr lang="en-GB" baseline="0" dirty="0"/>
                        <a:t>New leaders have grown in confidence and are evaluating, planning and delivering school improvement in their area.</a:t>
                      </a:r>
                    </a:p>
                    <a:p>
                      <a:endParaRPr lang="en-GB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4967029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061403"/>
              </p:ext>
            </p:extLst>
          </p:nvPr>
        </p:nvGraphicFramePr>
        <p:xfrm>
          <a:off x="391210" y="8821582"/>
          <a:ext cx="6750492" cy="1246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623">
                  <a:extLst>
                    <a:ext uri="{9D8B030D-6E8A-4147-A177-3AD203B41FA5}">
                      <a16:colId xmlns:a16="http://schemas.microsoft.com/office/drawing/2014/main" val="2999356556"/>
                    </a:ext>
                  </a:extLst>
                </a:gridCol>
                <a:gridCol w="1687623">
                  <a:extLst>
                    <a:ext uri="{9D8B030D-6E8A-4147-A177-3AD203B41FA5}">
                      <a16:colId xmlns:a16="http://schemas.microsoft.com/office/drawing/2014/main" val="2786541850"/>
                    </a:ext>
                  </a:extLst>
                </a:gridCol>
                <a:gridCol w="1687623">
                  <a:extLst>
                    <a:ext uri="{9D8B030D-6E8A-4147-A177-3AD203B41FA5}">
                      <a16:colId xmlns:a16="http://schemas.microsoft.com/office/drawing/2014/main" val="2787913453"/>
                    </a:ext>
                  </a:extLst>
                </a:gridCol>
                <a:gridCol w="1687623">
                  <a:extLst>
                    <a:ext uri="{9D8B030D-6E8A-4147-A177-3AD203B41FA5}">
                      <a16:colId xmlns:a16="http://schemas.microsoft.com/office/drawing/2014/main" val="4248202424"/>
                    </a:ext>
                  </a:extLst>
                </a:gridCol>
              </a:tblGrid>
              <a:tr h="248507">
                <a:tc gridSpan="4">
                  <a:txBody>
                    <a:bodyPr/>
                    <a:lstStyle/>
                    <a:p>
                      <a:r>
                        <a:rPr lang="en-GB" dirty="0"/>
                        <a:t>Which</a:t>
                      </a:r>
                      <a:r>
                        <a:rPr lang="en-GB" baseline="0" dirty="0"/>
                        <a:t> leaders will make this happen?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7830840"/>
                  </a:ext>
                </a:extLst>
              </a:tr>
              <a:tr h="48679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Hambleton</a:t>
                      </a:r>
                      <a:endParaRPr lang="en-GB" baseline="0" dirty="0"/>
                    </a:p>
                    <a:p>
                      <a:pPr algn="ctr"/>
                      <a:r>
                        <a:rPr lang="en-GB" sz="1000" baseline="0" dirty="0"/>
                        <a:t>(</a:t>
                      </a:r>
                      <a:r>
                        <a:rPr lang="en-GB" sz="1000" baseline="0" dirty="0" err="1"/>
                        <a:t>Headteacher</a:t>
                      </a:r>
                      <a:r>
                        <a:rPr lang="en-GB" sz="1000" baseline="0" dirty="0"/>
                        <a:t>)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 Hancock</a:t>
                      </a:r>
                    </a:p>
                    <a:p>
                      <a:pPr algn="ctr"/>
                      <a:r>
                        <a:rPr lang="en-GB" sz="1000" dirty="0"/>
                        <a:t>(Deputy </a:t>
                      </a:r>
                      <a:r>
                        <a:rPr lang="en-GB" sz="1000" dirty="0" err="1"/>
                        <a:t>Headteacher</a:t>
                      </a:r>
                      <a:r>
                        <a:rPr lang="en-GB" sz="10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Miss Hendy</a:t>
                      </a:r>
                    </a:p>
                    <a:p>
                      <a:pPr algn="ctr"/>
                      <a:r>
                        <a:rPr lang="en-GB" sz="1000" dirty="0"/>
                        <a:t>(Student link)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90" dirty="0"/>
                        <a:t>Mrs Johnson </a:t>
                      </a:r>
                    </a:p>
                    <a:p>
                      <a:pPr algn="ctr"/>
                      <a:r>
                        <a:rPr lang="en-GB" sz="1000" dirty="0"/>
                        <a:t>(Chair of Governors)</a:t>
                      </a:r>
                    </a:p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769789"/>
                  </a:ext>
                </a:extLst>
              </a:tr>
              <a:tr h="238043"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9933330"/>
                  </a:ext>
                </a:extLst>
              </a:tr>
            </a:tbl>
          </a:graphicData>
        </a:graphic>
      </p:graphicFrame>
      <p:pic>
        <p:nvPicPr>
          <p:cNvPr id="12" name="Picture 11" descr="LPSlogo_landscape_Col">
            <a:extLst>
              <a:ext uri="{FF2B5EF4-FFF2-40B4-BE49-F238E27FC236}">
                <a16:creationId xmlns:a16="http://schemas.microsoft.com/office/drawing/2014/main" id="{5F242348-0859-4258-AB7C-A8A93E92E09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501" y="533425"/>
            <a:ext cx="1988161" cy="1112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2021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11903</TotalTime>
  <Words>231</Words>
  <Application>Microsoft Office PowerPoint</Application>
  <PresentationFormat>Custom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Franklin Gothic Demi Cond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Jones</dc:creator>
  <cp:lastModifiedBy>Karen Hambleton</cp:lastModifiedBy>
  <cp:revision>31</cp:revision>
  <cp:lastPrinted>2023-03-27T13:03:25Z</cp:lastPrinted>
  <dcterms:created xsi:type="dcterms:W3CDTF">2021-03-22T20:47:52Z</dcterms:created>
  <dcterms:modified xsi:type="dcterms:W3CDTF">2024-09-03T13:43:09Z</dcterms:modified>
</cp:coreProperties>
</file>